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aleway"/>
      <p:regular r:id="rId11"/>
      <p:bold r:id="rId12"/>
      <p:italic r:id="rId13"/>
      <p:boldItalic r:id="rId14"/>
    </p:embeddedFon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Michelle Cleav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Raleway-regular.fntdata"/><Relationship Id="rId10" Type="http://schemas.openxmlformats.org/officeDocument/2006/relationships/slide" Target="slides/slide5.xml"/><Relationship Id="rId13" Type="http://schemas.openxmlformats.org/officeDocument/2006/relationships/font" Target="fonts/Raleway-italic.fntdata"/><Relationship Id="rId12"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font" Target="fonts/Raleway-boldItalic.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3-19T03:06:11.419">
    <p:pos x="196" y="716"/>
    <p:text>put this in with Unit 5 and 6 but linked to Handball task
Mo to set up similar and link to Futsall task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4a400d52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a400d52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12a1b4ff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12a1b4ff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11fbda24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11fbda24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will have identified </a:t>
            </a:r>
            <a:r>
              <a:rPr lang="en-GB"/>
              <a:t>your strengths and weaknesses and self evaluated against the Handball rubric. You may like to consider this when choosing a skill within handball that you would like to improve. The idea is that you then select a strategy to apply in practice sessions in order to improve in this skill. </a:t>
            </a:r>
            <a:endParaRPr/>
          </a:p>
          <a:p>
            <a:pPr indent="0" lvl="0" marL="0" rtl="0" algn="l">
              <a:spcBef>
                <a:spcPts val="0"/>
              </a:spcBef>
              <a:spcAft>
                <a:spcPts val="0"/>
              </a:spcAft>
              <a:buNone/>
            </a:pPr>
            <a:r>
              <a:rPr lang="en-GB"/>
              <a:t>The strategy must be one that allows you to consider ‘ knowledge of technique’ or ‘experience of a range of possible techniques’ in order to improve your  performance of this skill area. This part of the skill acquisition programme will be student led and could be done in groups with students who are working on similar skills</a:t>
            </a:r>
            <a:endParaRPr/>
          </a:p>
          <a:p>
            <a:pPr indent="0" lvl="0" marL="0" rtl="0" algn="l">
              <a:spcBef>
                <a:spcPts val="0"/>
              </a:spcBef>
              <a:spcAft>
                <a:spcPts val="0"/>
              </a:spcAft>
              <a:buNone/>
            </a:pPr>
            <a:r>
              <a:rPr lang="en-GB"/>
              <a:t>Some suggestions have been outlined in the slide above.</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11fbda24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11fbda24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strategy used for quality of practice will enable to develop as a ‘whole’player. It does not need to focus on just ‘skill’. These strategies will be implemented by </a:t>
            </a:r>
            <a:r>
              <a:rPr lang="en-GB"/>
              <a:t>your teacher and you will choose to reflect on how they influenced learning / performance.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311700" y="1138096"/>
            <a:ext cx="8520600" cy="11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Learning about Learnin</a:t>
            </a:r>
            <a:r>
              <a:rPr lang="en-GB"/>
              <a:t>g</a:t>
            </a:r>
            <a:endParaRPr/>
          </a:p>
        </p:txBody>
      </p:sp>
      <p:sp>
        <p:nvSpPr>
          <p:cNvPr id="87" name="Google Shape;87;p13"/>
          <p:cNvSpPr txBox="1"/>
          <p:nvPr>
            <p:ph idx="1" type="subTitle"/>
          </p:nvPr>
        </p:nvSpPr>
        <p:spPr>
          <a:xfrm>
            <a:off x="311700" y="2673325"/>
            <a:ext cx="85206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FF0000"/>
                </a:solidFill>
              </a:rPr>
              <a:t>Planning </a:t>
            </a:r>
            <a:r>
              <a:rPr lang="en-GB" sz="3000">
                <a:solidFill>
                  <a:srgbClr val="FF0000"/>
                </a:solidFill>
              </a:rPr>
              <a:t>your strategies for performance in European Handball</a:t>
            </a:r>
            <a:endParaRPr sz="3000">
              <a:solidFill>
                <a:srgbClr val="FF0000"/>
              </a:solidFill>
            </a:endParaRPr>
          </a:p>
        </p:txBody>
      </p:sp>
      <p:pic>
        <p:nvPicPr>
          <p:cNvPr id="88" name="Google Shape;88;p13"/>
          <p:cNvPicPr preferRelativeResize="0"/>
          <p:nvPr/>
        </p:nvPicPr>
        <p:blipFill>
          <a:blip r:embed="rId4">
            <a:alphaModFix/>
          </a:blip>
          <a:stretch>
            <a:fillRect/>
          </a:stretch>
        </p:blipFill>
        <p:spPr>
          <a:xfrm>
            <a:off x="0" y="0"/>
            <a:ext cx="1344318" cy="1138200"/>
          </a:xfrm>
          <a:prstGeom prst="rect">
            <a:avLst/>
          </a:prstGeom>
          <a:noFill/>
          <a:ln>
            <a:noFill/>
          </a:ln>
        </p:spPr>
      </p:pic>
      <p:pic>
        <p:nvPicPr>
          <p:cNvPr id="89" name="Google Shape;89;p13"/>
          <p:cNvPicPr preferRelativeResize="0"/>
          <p:nvPr/>
        </p:nvPicPr>
        <p:blipFill>
          <a:blip r:embed="rId5">
            <a:alphaModFix/>
          </a:blip>
          <a:stretch>
            <a:fillRect/>
          </a:stretch>
        </p:blipFill>
        <p:spPr>
          <a:xfrm>
            <a:off x="8233600" y="4283000"/>
            <a:ext cx="910400" cy="860500"/>
          </a:xfrm>
          <a:prstGeom prst="rect">
            <a:avLst/>
          </a:prstGeom>
          <a:noFill/>
          <a:ln>
            <a:noFill/>
          </a:ln>
        </p:spPr>
      </p:pic>
      <p:pic>
        <p:nvPicPr>
          <p:cNvPr id="90" name="Google Shape;90;p13"/>
          <p:cNvPicPr preferRelativeResize="0"/>
          <p:nvPr/>
        </p:nvPicPr>
        <p:blipFill>
          <a:blip r:embed="rId6">
            <a:alphaModFix/>
          </a:blip>
          <a:stretch>
            <a:fillRect/>
          </a:stretch>
        </p:blipFill>
        <p:spPr>
          <a:xfrm>
            <a:off x="3489368" y="4393200"/>
            <a:ext cx="2795929" cy="750300"/>
          </a:xfrm>
          <a:prstGeom prst="rect">
            <a:avLst/>
          </a:prstGeom>
          <a:noFill/>
          <a:ln>
            <a:noFill/>
          </a:ln>
        </p:spPr>
      </p:pic>
      <p:pic>
        <p:nvPicPr>
          <p:cNvPr id="91" name="Google Shape;91;p13"/>
          <p:cNvPicPr preferRelativeResize="0"/>
          <p:nvPr/>
        </p:nvPicPr>
        <p:blipFill>
          <a:blip r:embed="rId7">
            <a:alphaModFix/>
          </a:blip>
          <a:stretch>
            <a:fillRect/>
          </a:stretch>
        </p:blipFill>
        <p:spPr>
          <a:xfrm>
            <a:off x="6285300" y="4692125"/>
            <a:ext cx="1948300" cy="350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4"/>
          <p:cNvSpPr txBox="1"/>
          <p:nvPr>
            <p:ph type="title"/>
          </p:nvPr>
        </p:nvSpPr>
        <p:spPr>
          <a:xfrm>
            <a:off x="727650" y="4913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0000"/>
                </a:solidFill>
              </a:rPr>
              <a:t>Strategies will be developed from two areas:</a:t>
            </a:r>
            <a:endParaRPr>
              <a:solidFill>
                <a:srgbClr val="FF0000"/>
              </a:solidFill>
            </a:endParaRPr>
          </a:p>
        </p:txBody>
      </p:sp>
      <p:sp>
        <p:nvSpPr>
          <p:cNvPr id="97" name="Google Shape;97;p14"/>
          <p:cNvSpPr txBox="1"/>
          <p:nvPr/>
        </p:nvSpPr>
        <p:spPr>
          <a:xfrm>
            <a:off x="744625" y="1489275"/>
            <a:ext cx="4054200" cy="32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Knowledge of Technique</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p:txBody>
      </p:sp>
      <p:sp>
        <p:nvSpPr>
          <p:cNvPr id="98" name="Google Shape;98;p14"/>
          <p:cNvSpPr txBox="1"/>
          <p:nvPr/>
        </p:nvSpPr>
        <p:spPr>
          <a:xfrm>
            <a:off x="4660875" y="1489275"/>
            <a:ext cx="3957600" cy="30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Quality of Practice</a:t>
            </a:r>
            <a:endParaRPr b="1" sz="1800"/>
          </a:p>
          <a:p>
            <a:pPr indent="0" lvl="0" marL="0" rtl="0" algn="l">
              <a:spcBef>
                <a:spcPts val="0"/>
              </a:spcBef>
              <a:spcAft>
                <a:spcPts val="0"/>
              </a:spcAft>
              <a:buNone/>
            </a:pPr>
            <a:r>
              <a:t/>
            </a:r>
            <a:endParaRPr b="1" sz="1800"/>
          </a:p>
        </p:txBody>
      </p:sp>
      <p:pic>
        <p:nvPicPr>
          <p:cNvPr id="99" name="Google Shape;99;p14"/>
          <p:cNvPicPr preferRelativeResize="0"/>
          <p:nvPr/>
        </p:nvPicPr>
        <p:blipFill>
          <a:blip r:embed="rId3">
            <a:alphaModFix/>
          </a:blip>
          <a:stretch>
            <a:fillRect/>
          </a:stretch>
        </p:blipFill>
        <p:spPr>
          <a:xfrm>
            <a:off x="603100" y="1972125"/>
            <a:ext cx="3382077" cy="2812849"/>
          </a:xfrm>
          <a:prstGeom prst="rect">
            <a:avLst/>
          </a:prstGeom>
          <a:noFill/>
          <a:ln>
            <a:noFill/>
          </a:ln>
        </p:spPr>
      </p:pic>
      <p:pic>
        <p:nvPicPr>
          <p:cNvPr id="100" name="Google Shape;100;p14"/>
          <p:cNvPicPr preferRelativeResize="0"/>
          <p:nvPr/>
        </p:nvPicPr>
        <p:blipFill>
          <a:blip r:embed="rId4">
            <a:alphaModFix/>
          </a:blip>
          <a:stretch>
            <a:fillRect/>
          </a:stretch>
        </p:blipFill>
        <p:spPr>
          <a:xfrm>
            <a:off x="4348500" y="1972126"/>
            <a:ext cx="3526050" cy="2812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Skills...</a:t>
            </a:r>
            <a:r>
              <a:rPr lang="en-GB" sz="2400"/>
              <a:t>could include</a:t>
            </a:r>
            <a:endParaRPr sz="2400"/>
          </a:p>
        </p:txBody>
      </p:sp>
      <p:sp>
        <p:nvSpPr>
          <p:cNvPr id="106" name="Google Shape;106;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GB" sz="1800"/>
              <a:t>Passing</a:t>
            </a:r>
            <a:endParaRPr b="1" sz="1800"/>
          </a:p>
          <a:p>
            <a:pPr indent="-342900" lvl="0" marL="457200" rtl="0" algn="l">
              <a:spcBef>
                <a:spcPts val="0"/>
              </a:spcBef>
              <a:spcAft>
                <a:spcPts val="0"/>
              </a:spcAft>
              <a:buSzPts val="1800"/>
              <a:buChar char="●"/>
            </a:pPr>
            <a:r>
              <a:rPr b="1" lang="en-GB" sz="1800"/>
              <a:t>Passing on the run</a:t>
            </a:r>
            <a:endParaRPr b="1" sz="1800"/>
          </a:p>
          <a:p>
            <a:pPr indent="-342900" lvl="0" marL="457200" rtl="0" algn="l">
              <a:spcBef>
                <a:spcPts val="0"/>
              </a:spcBef>
              <a:spcAft>
                <a:spcPts val="0"/>
              </a:spcAft>
              <a:buSzPts val="1800"/>
              <a:buChar char="●"/>
            </a:pPr>
            <a:r>
              <a:rPr b="1" lang="en-GB" sz="1800"/>
              <a:t>Shooting</a:t>
            </a:r>
            <a:endParaRPr b="1" sz="1800"/>
          </a:p>
          <a:p>
            <a:pPr indent="-342900" lvl="0" marL="457200" rtl="0" algn="l">
              <a:spcBef>
                <a:spcPts val="0"/>
              </a:spcBef>
              <a:spcAft>
                <a:spcPts val="0"/>
              </a:spcAft>
              <a:buSzPts val="1800"/>
              <a:buChar char="●"/>
            </a:pPr>
            <a:r>
              <a:rPr b="1" lang="en-GB" sz="1800"/>
              <a:t>Dribbling </a:t>
            </a:r>
            <a:endParaRPr b="1" sz="1800"/>
          </a:p>
          <a:p>
            <a:pPr indent="-342900" lvl="0" marL="457200" rtl="0" algn="l">
              <a:spcBef>
                <a:spcPts val="0"/>
              </a:spcBef>
              <a:spcAft>
                <a:spcPts val="0"/>
              </a:spcAft>
              <a:buSzPts val="1800"/>
              <a:buChar char="●"/>
            </a:pPr>
            <a:r>
              <a:rPr b="1" lang="en-GB" sz="1800"/>
              <a:t>Moving with the ball</a:t>
            </a:r>
            <a:endParaRPr b="1"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727650" y="312025"/>
            <a:ext cx="7688700" cy="72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0000"/>
                </a:solidFill>
              </a:rPr>
              <a:t>Strategies for Improving</a:t>
            </a:r>
            <a:r>
              <a:rPr lang="en-GB">
                <a:solidFill>
                  <a:srgbClr val="FF0000"/>
                </a:solidFill>
              </a:rPr>
              <a:t> Technique</a:t>
            </a:r>
            <a:r>
              <a:rPr lang="en-GB">
                <a:solidFill>
                  <a:srgbClr val="FF0000"/>
                </a:solidFill>
              </a:rPr>
              <a:t>/s</a:t>
            </a:r>
            <a:endParaRPr>
              <a:solidFill>
                <a:srgbClr val="FF0000"/>
              </a:solidFill>
            </a:endParaRPr>
          </a:p>
          <a:p>
            <a:pPr indent="0" lvl="0" marL="0" rtl="0" algn="l">
              <a:spcBef>
                <a:spcPts val="0"/>
              </a:spcBef>
              <a:spcAft>
                <a:spcPts val="0"/>
              </a:spcAft>
              <a:buNone/>
            </a:pPr>
            <a:r>
              <a:rPr lang="en-GB" sz="1800">
                <a:solidFill>
                  <a:srgbClr val="FF0000"/>
                </a:solidFill>
              </a:rPr>
              <a:t>(knowledge of technique)</a:t>
            </a:r>
            <a:endParaRPr sz="1800">
              <a:solidFill>
                <a:srgbClr val="FF0000"/>
              </a:solidFill>
            </a:endParaRPr>
          </a:p>
        </p:txBody>
      </p:sp>
      <p:sp>
        <p:nvSpPr>
          <p:cNvPr id="112" name="Google Shape;112;p16"/>
          <p:cNvSpPr txBox="1"/>
          <p:nvPr>
            <p:ph idx="1" type="body"/>
          </p:nvPr>
        </p:nvSpPr>
        <p:spPr>
          <a:xfrm>
            <a:off x="193050" y="1296225"/>
            <a:ext cx="8701200" cy="3640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GB" sz="1800"/>
              <a:t>Variable Practice</a:t>
            </a:r>
            <a:r>
              <a:rPr lang="en-GB" sz="1800"/>
              <a:t> - this is particularly important for learners  in the Control and Skillful stages of Newells model</a:t>
            </a:r>
            <a:endParaRPr sz="1800"/>
          </a:p>
          <a:p>
            <a:pPr indent="-342900" lvl="0" marL="457200" rtl="0" algn="l">
              <a:spcBef>
                <a:spcPts val="0"/>
              </a:spcBef>
              <a:spcAft>
                <a:spcPts val="0"/>
              </a:spcAft>
              <a:buSzPts val="1800"/>
              <a:buChar char="●"/>
            </a:pPr>
            <a:r>
              <a:rPr b="1" lang="en-GB" sz="1800"/>
              <a:t>Experimentation</a:t>
            </a:r>
            <a:r>
              <a:rPr lang="en-GB" sz="1800"/>
              <a:t> - learners need opportunity to take risk and experiment, to see what the potential solutions are, particularly in the co-ordination stage of Newells model</a:t>
            </a:r>
            <a:endParaRPr sz="1800"/>
          </a:p>
          <a:p>
            <a:pPr indent="-342900" lvl="0" marL="457200" rtl="0" algn="l">
              <a:spcBef>
                <a:spcPts val="0"/>
              </a:spcBef>
              <a:spcAft>
                <a:spcPts val="0"/>
              </a:spcAft>
              <a:buSzPts val="1800"/>
              <a:buChar char="●"/>
            </a:pPr>
            <a:r>
              <a:rPr b="1" lang="en-GB" sz="1800"/>
              <a:t>Learning through observation</a:t>
            </a:r>
            <a:r>
              <a:rPr lang="en-GB" sz="1800"/>
              <a:t> - this may help you to see the possibilities of technique solutions beyond what you have considered yourself</a:t>
            </a:r>
            <a:endParaRPr sz="1800"/>
          </a:p>
          <a:p>
            <a:pPr indent="-342900" lvl="0" marL="457200" rtl="0" algn="l">
              <a:spcBef>
                <a:spcPts val="0"/>
              </a:spcBef>
              <a:spcAft>
                <a:spcPts val="0"/>
              </a:spcAft>
              <a:buSzPts val="1800"/>
              <a:buChar char="●"/>
            </a:pPr>
            <a:r>
              <a:rPr b="1" lang="en-GB" sz="1800"/>
              <a:t>Representative Design - </a:t>
            </a:r>
            <a:r>
              <a:rPr lang="en-GB" sz="1800"/>
              <a:t>Creating an environment that best reflects the game in which you will be playing. </a:t>
            </a:r>
            <a:r>
              <a:rPr lang="en-GB" sz="1800">
                <a:solidFill>
                  <a:srgbClr val="333333"/>
                </a:solidFill>
                <a:highlight>
                  <a:schemeClr val="lt1"/>
                </a:highlight>
                <a:latin typeface="Arial"/>
                <a:ea typeface="Arial"/>
                <a:cs typeface="Arial"/>
                <a:sym typeface="Arial"/>
              </a:rPr>
              <a:t>Designing practices to help individuals read a range of environment and task cues (constraints)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727650" y="248200"/>
            <a:ext cx="7688700" cy="6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0000"/>
                </a:solidFill>
              </a:rPr>
              <a:t>Strategies to enhance the </a:t>
            </a:r>
            <a:r>
              <a:rPr lang="en-GB">
                <a:solidFill>
                  <a:srgbClr val="FF0000"/>
                </a:solidFill>
              </a:rPr>
              <a:t>Qua</a:t>
            </a:r>
            <a:r>
              <a:rPr lang="en-GB">
                <a:solidFill>
                  <a:srgbClr val="FF0000"/>
                </a:solidFill>
              </a:rPr>
              <a:t>lity of Practice</a:t>
            </a:r>
            <a:endParaRPr>
              <a:solidFill>
                <a:srgbClr val="FF0000"/>
              </a:solidFill>
            </a:endParaRPr>
          </a:p>
          <a:p>
            <a:pPr indent="0" lvl="0" marL="0" rtl="0" algn="l">
              <a:spcBef>
                <a:spcPts val="0"/>
              </a:spcBef>
              <a:spcAft>
                <a:spcPts val="0"/>
              </a:spcAft>
              <a:buNone/>
            </a:pPr>
            <a:r>
              <a:rPr lang="en-GB" sz="2400">
                <a:solidFill>
                  <a:srgbClr val="FF0000"/>
                </a:solidFill>
              </a:rPr>
              <a:t>(Quality of Practice)</a:t>
            </a:r>
            <a:endParaRPr sz="2400">
              <a:solidFill>
                <a:srgbClr val="FF0000"/>
              </a:solidFill>
            </a:endParaRPr>
          </a:p>
        </p:txBody>
      </p:sp>
      <p:sp>
        <p:nvSpPr>
          <p:cNvPr id="118" name="Google Shape;118;p17"/>
          <p:cNvSpPr txBox="1"/>
          <p:nvPr>
            <p:ph idx="1" type="body"/>
          </p:nvPr>
        </p:nvSpPr>
        <p:spPr>
          <a:xfrm>
            <a:off x="206850" y="1337575"/>
            <a:ext cx="8563200" cy="348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333333"/>
              </a:buClr>
              <a:buSzPts val="1800"/>
              <a:buFont typeface="Arial"/>
              <a:buChar char="●"/>
            </a:pPr>
            <a:r>
              <a:rPr b="1" lang="en-GB" sz="1800">
                <a:solidFill>
                  <a:srgbClr val="333333"/>
                </a:solidFill>
                <a:highlight>
                  <a:srgbClr val="FFFFFF"/>
                </a:highlight>
                <a:latin typeface="Arial"/>
                <a:ea typeface="Arial"/>
                <a:cs typeface="Arial"/>
                <a:sym typeface="Arial"/>
              </a:rPr>
              <a:t>Use of task constraints</a:t>
            </a:r>
            <a:r>
              <a:rPr lang="en-GB" sz="1800">
                <a:solidFill>
                  <a:srgbClr val="333333"/>
                </a:solidFill>
                <a:highlight>
                  <a:srgbClr val="FFFFFF"/>
                </a:highlight>
                <a:latin typeface="Arial"/>
                <a:ea typeface="Arial"/>
                <a:cs typeface="Arial"/>
                <a:sym typeface="Arial"/>
              </a:rPr>
              <a:t> - how can we modify rules, equipment, spaces used to encourage learning</a:t>
            </a:r>
            <a:endParaRPr sz="1800">
              <a:solidFill>
                <a:srgbClr val="333333"/>
              </a:solidFill>
              <a:highlight>
                <a:srgbClr val="FFFFFF"/>
              </a:highlight>
              <a:latin typeface="Arial"/>
              <a:ea typeface="Arial"/>
              <a:cs typeface="Arial"/>
              <a:sym typeface="Arial"/>
            </a:endParaRPr>
          </a:p>
          <a:p>
            <a:pPr indent="-342900" lvl="0" marL="457200" rtl="0" algn="l">
              <a:spcBef>
                <a:spcPts val="0"/>
              </a:spcBef>
              <a:spcAft>
                <a:spcPts val="0"/>
              </a:spcAft>
              <a:buClr>
                <a:srgbClr val="333333"/>
              </a:buClr>
              <a:buSzPts val="1800"/>
              <a:buFont typeface="Arial"/>
              <a:buChar char="●"/>
            </a:pPr>
            <a:r>
              <a:rPr b="1" lang="en-GB" sz="1800">
                <a:solidFill>
                  <a:srgbClr val="333333"/>
                </a:solidFill>
                <a:highlight>
                  <a:srgbClr val="FFFFFF"/>
                </a:highlight>
                <a:latin typeface="Arial"/>
                <a:ea typeface="Arial"/>
                <a:cs typeface="Arial"/>
                <a:sym typeface="Arial"/>
              </a:rPr>
              <a:t>Development of</a:t>
            </a:r>
            <a:r>
              <a:rPr b="1" lang="en-GB" sz="1800">
                <a:solidFill>
                  <a:srgbClr val="333333"/>
                </a:solidFill>
                <a:highlight>
                  <a:srgbClr val="FFFFFF"/>
                </a:highlight>
                <a:latin typeface="Arial"/>
                <a:ea typeface="Arial"/>
                <a:cs typeface="Arial"/>
                <a:sym typeface="Arial"/>
              </a:rPr>
              <a:t> indiv constraints</a:t>
            </a:r>
            <a:r>
              <a:rPr lang="en-GB" sz="1800">
                <a:solidFill>
                  <a:srgbClr val="333333"/>
                </a:solidFill>
                <a:highlight>
                  <a:srgbClr val="FFFFFF"/>
                </a:highlight>
                <a:latin typeface="Arial"/>
                <a:ea typeface="Arial"/>
                <a:cs typeface="Arial"/>
                <a:sym typeface="Arial"/>
              </a:rPr>
              <a:t> - you may have aspects of </a:t>
            </a:r>
            <a:r>
              <a:rPr lang="en-GB" sz="1800">
                <a:solidFill>
                  <a:srgbClr val="333333"/>
                </a:solidFill>
                <a:highlight>
                  <a:srgbClr val="FFFFFF"/>
                </a:highlight>
                <a:latin typeface="Arial"/>
                <a:ea typeface="Arial"/>
                <a:cs typeface="Arial"/>
                <a:sym typeface="Arial"/>
              </a:rPr>
              <a:t>your</a:t>
            </a:r>
            <a:r>
              <a:rPr lang="en-GB" sz="1800">
                <a:solidFill>
                  <a:srgbClr val="333333"/>
                </a:solidFill>
                <a:highlight>
                  <a:srgbClr val="FFFFFF"/>
                </a:highlight>
                <a:latin typeface="Arial"/>
                <a:ea typeface="Arial"/>
                <a:cs typeface="Arial"/>
                <a:sym typeface="Arial"/>
              </a:rPr>
              <a:t> individual constraints that can be developed further through quality practice and will help </a:t>
            </a:r>
            <a:r>
              <a:rPr lang="en-GB" sz="1800">
                <a:solidFill>
                  <a:srgbClr val="333333"/>
                </a:solidFill>
                <a:highlight>
                  <a:srgbClr val="FFFFFF"/>
                </a:highlight>
                <a:latin typeface="Arial"/>
                <a:ea typeface="Arial"/>
                <a:cs typeface="Arial"/>
                <a:sym typeface="Arial"/>
              </a:rPr>
              <a:t>your learning eg. motivation, fitness, strength</a:t>
            </a:r>
            <a:endParaRPr sz="1800">
              <a:solidFill>
                <a:srgbClr val="333333"/>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