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44"/>
  </p:notesMasterIdLst>
  <p:sldIdLst>
    <p:sldId id="428" r:id="rId2"/>
    <p:sldId id="482" r:id="rId3"/>
    <p:sldId id="431" r:id="rId4"/>
    <p:sldId id="432" r:id="rId5"/>
    <p:sldId id="433" r:id="rId6"/>
    <p:sldId id="435" r:id="rId7"/>
    <p:sldId id="439" r:id="rId8"/>
    <p:sldId id="441" r:id="rId9"/>
    <p:sldId id="436" r:id="rId10"/>
    <p:sldId id="466" r:id="rId11"/>
    <p:sldId id="470" r:id="rId12"/>
    <p:sldId id="471" r:id="rId13"/>
    <p:sldId id="472" r:id="rId14"/>
    <p:sldId id="473" r:id="rId15"/>
    <p:sldId id="474" r:id="rId16"/>
    <p:sldId id="475" r:id="rId17"/>
    <p:sldId id="257" r:id="rId18"/>
    <p:sldId id="478" r:id="rId19"/>
    <p:sldId id="479" r:id="rId20"/>
    <p:sldId id="480" r:id="rId21"/>
    <p:sldId id="481" r:id="rId22"/>
    <p:sldId id="444" r:id="rId23"/>
    <p:sldId id="484" r:id="rId24"/>
    <p:sldId id="392" r:id="rId25"/>
    <p:sldId id="393" r:id="rId26"/>
    <p:sldId id="445" r:id="rId27"/>
    <p:sldId id="443" r:id="rId28"/>
    <p:sldId id="483" r:id="rId29"/>
    <p:sldId id="447" r:id="rId30"/>
    <p:sldId id="485" r:id="rId31"/>
    <p:sldId id="395" r:id="rId32"/>
    <p:sldId id="449" r:id="rId33"/>
    <p:sldId id="378" r:id="rId34"/>
    <p:sldId id="399" r:id="rId35"/>
    <p:sldId id="401" r:id="rId36"/>
    <p:sldId id="402" r:id="rId37"/>
    <p:sldId id="403" r:id="rId38"/>
    <p:sldId id="458" r:id="rId39"/>
    <p:sldId id="452" r:id="rId40"/>
    <p:sldId id="459" r:id="rId41"/>
    <p:sldId id="467" r:id="rId42"/>
    <p:sldId id="461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9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187"/>
    <a:srgbClr val="F47500"/>
    <a:srgbClr val="EE7C30"/>
    <a:srgbClr val="D88D5F"/>
    <a:srgbClr val="00599A"/>
    <a:srgbClr val="F7C76B"/>
    <a:srgbClr val="C88E68"/>
    <a:srgbClr val="EF4D2B"/>
    <a:srgbClr val="FFECE3"/>
    <a:srgbClr val="B351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65D36B-C9CB-4838-9419-CC5E6F8255AC}" v="6" dt="2023-06-12T11:38:32.1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582"/>
    <p:restoredTop sz="95226" autoAdjust="0"/>
  </p:normalViewPr>
  <p:slideViewPr>
    <p:cSldViewPr snapToGrid="0" snapToObjects="1">
      <p:cViewPr>
        <p:scale>
          <a:sx n="90" d="100"/>
          <a:sy n="90" d="100"/>
        </p:scale>
        <p:origin x="53" y="53"/>
      </p:cViewPr>
      <p:guideLst>
        <p:guide orient="horz" pos="2160"/>
        <p:guide pos="4929"/>
      </p:guideLst>
    </p:cSldViewPr>
  </p:slideViewPr>
  <p:notesTextViewPr>
    <p:cViewPr>
      <p:scale>
        <a:sx n="140" d="100"/>
        <a:sy n="14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ULLER Tamara" userId="47fcddd6-08fa-4e9c-a33b-8dd83509c5be" providerId="ADAL" clId="{6065D36B-C9CB-4838-9419-CC5E6F8255AC}"/>
    <pc:docChg chg="undo redo custSel addSld delSld modSld">
      <pc:chgData name="SCHULLER Tamara" userId="47fcddd6-08fa-4e9c-a33b-8dd83509c5be" providerId="ADAL" clId="{6065D36B-C9CB-4838-9419-CC5E6F8255AC}" dt="2023-06-12T11:40:32.509" v="71" actId="20577"/>
      <pc:docMkLst>
        <pc:docMk/>
      </pc:docMkLst>
      <pc:sldChg chg="add">
        <pc:chgData name="SCHULLER Tamara" userId="47fcddd6-08fa-4e9c-a33b-8dd83509c5be" providerId="ADAL" clId="{6065D36B-C9CB-4838-9419-CC5E6F8255AC}" dt="2023-06-12T11:38:32.179" v="35"/>
        <pc:sldMkLst>
          <pc:docMk/>
          <pc:sldMk cId="3671865614" sldId="257"/>
        </pc:sldMkLst>
      </pc:sldChg>
      <pc:sldChg chg="del">
        <pc:chgData name="SCHULLER Tamara" userId="47fcddd6-08fa-4e9c-a33b-8dd83509c5be" providerId="ADAL" clId="{6065D36B-C9CB-4838-9419-CC5E6F8255AC}" dt="2023-06-12T11:38:36.630" v="36" actId="2696"/>
        <pc:sldMkLst>
          <pc:docMk/>
          <pc:sldMk cId="829308933" sldId="303"/>
        </pc:sldMkLst>
      </pc:sldChg>
      <pc:sldChg chg="modSp mod">
        <pc:chgData name="SCHULLER Tamara" userId="47fcddd6-08fa-4e9c-a33b-8dd83509c5be" providerId="ADAL" clId="{6065D36B-C9CB-4838-9419-CC5E6F8255AC}" dt="2023-06-12T11:40:32.509" v="71" actId="20577"/>
        <pc:sldMkLst>
          <pc:docMk/>
          <pc:sldMk cId="1642667450" sldId="461"/>
        </pc:sldMkLst>
        <pc:spChg chg="mod">
          <ac:chgData name="SCHULLER Tamara" userId="47fcddd6-08fa-4e9c-a33b-8dd83509c5be" providerId="ADAL" clId="{6065D36B-C9CB-4838-9419-CC5E6F8255AC}" dt="2023-06-12T11:40:32.509" v="71" actId="20577"/>
          <ac:spMkLst>
            <pc:docMk/>
            <pc:sldMk cId="1642667450" sldId="461"/>
            <ac:spMk id="4" creationId="{00000000-0000-0000-0000-000000000000}"/>
          </ac:spMkLst>
        </pc:spChg>
      </pc:sldChg>
      <pc:sldChg chg="addSp delSp modSp mod">
        <pc:chgData name="SCHULLER Tamara" userId="47fcddd6-08fa-4e9c-a33b-8dd83509c5be" providerId="ADAL" clId="{6065D36B-C9CB-4838-9419-CC5E6F8255AC}" dt="2023-06-12T11:37:50.590" v="34" actId="1076"/>
        <pc:sldMkLst>
          <pc:docMk/>
          <pc:sldMk cId="421650433" sldId="475"/>
        </pc:sldMkLst>
        <pc:spChg chg="mod">
          <ac:chgData name="SCHULLER Tamara" userId="47fcddd6-08fa-4e9c-a33b-8dd83509c5be" providerId="ADAL" clId="{6065D36B-C9CB-4838-9419-CC5E6F8255AC}" dt="2023-06-12T11:36:48.150" v="25" actId="20577"/>
          <ac:spMkLst>
            <pc:docMk/>
            <pc:sldMk cId="421650433" sldId="475"/>
            <ac:spMk id="3" creationId="{00000000-0000-0000-0000-000000000000}"/>
          </ac:spMkLst>
        </pc:spChg>
        <pc:spChg chg="mod">
          <ac:chgData name="SCHULLER Tamara" userId="47fcddd6-08fa-4e9c-a33b-8dd83509c5be" providerId="ADAL" clId="{6065D36B-C9CB-4838-9419-CC5E6F8255AC}" dt="2023-06-12T11:37:50.590" v="34" actId="1076"/>
          <ac:spMkLst>
            <pc:docMk/>
            <pc:sldMk cId="421650433" sldId="475"/>
            <ac:spMk id="17" creationId="{00000000-0000-0000-0000-000000000000}"/>
          </ac:spMkLst>
        </pc:spChg>
        <pc:picChg chg="del">
          <ac:chgData name="SCHULLER Tamara" userId="47fcddd6-08fa-4e9c-a33b-8dd83509c5be" providerId="ADAL" clId="{6065D36B-C9CB-4838-9419-CC5E6F8255AC}" dt="2023-06-12T11:36:30.951" v="2" actId="478"/>
          <ac:picMkLst>
            <pc:docMk/>
            <pc:sldMk cId="421650433" sldId="475"/>
            <ac:picMk id="6" creationId="{00000000-0000-0000-0000-000000000000}"/>
          </ac:picMkLst>
        </pc:picChg>
        <pc:picChg chg="mod">
          <ac:chgData name="SCHULLER Tamara" userId="47fcddd6-08fa-4e9c-a33b-8dd83509c5be" providerId="ADAL" clId="{6065D36B-C9CB-4838-9419-CC5E6F8255AC}" dt="2023-06-12T11:37:44.464" v="33" actId="1076"/>
          <ac:picMkLst>
            <pc:docMk/>
            <pc:sldMk cId="421650433" sldId="475"/>
            <ac:picMk id="10" creationId="{00000000-0000-0000-0000-000000000000}"/>
          </ac:picMkLst>
        </pc:picChg>
        <pc:picChg chg="add mod">
          <ac:chgData name="SCHULLER Tamara" userId="47fcddd6-08fa-4e9c-a33b-8dd83509c5be" providerId="ADAL" clId="{6065D36B-C9CB-4838-9419-CC5E6F8255AC}" dt="2023-06-12T11:37:44.464" v="33" actId="1076"/>
          <ac:picMkLst>
            <pc:docMk/>
            <pc:sldMk cId="421650433" sldId="475"/>
            <ac:picMk id="1026" creationId="{81018CC0-4931-C7B1-5D0F-3B9CE0C7F53B}"/>
          </ac:picMkLst>
        </pc:picChg>
      </pc:sldChg>
      <pc:sldChg chg="modSp mod">
        <pc:chgData name="SCHULLER Tamara" userId="47fcddd6-08fa-4e9c-a33b-8dd83509c5be" providerId="ADAL" clId="{6065D36B-C9CB-4838-9419-CC5E6F8255AC}" dt="2023-06-12T11:39:38.954" v="47" actId="1036"/>
        <pc:sldMkLst>
          <pc:docMk/>
          <pc:sldMk cId="2915593256" sldId="484"/>
        </pc:sldMkLst>
        <pc:spChg chg="mod">
          <ac:chgData name="SCHULLER Tamara" userId="47fcddd6-08fa-4e9c-a33b-8dd83509c5be" providerId="ADAL" clId="{6065D36B-C9CB-4838-9419-CC5E6F8255AC}" dt="2023-06-12T11:39:08.934" v="37" actId="20577"/>
          <ac:spMkLst>
            <pc:docMk/>
            <pc:sldMk cId="2915593256" sldId="484"/>
            <ac:spMk id="2" creationId="{8059A94E-D1B6-4C18-8681-52F2FB01CE43}"/>
          </ac:spMkLst>
        </pc:spChg>
        <pc:spChg chg="mod">
          <ac:chgData name="SCHULLER Tamara" userId="47fcddd6-08fa-4e9c-a33b-8dd83509c5be" providerId="ADAL" clId="{6065D36B-C9CB-4838-9419-CC5E6F8255AC}" dt="2023-06-12T11:39:38.954" v="47" actId="1036"/>
          <ac:spMkLst>
            <pc:docMk/>
            <pc:sldMk cId="2915593256" sldId="484"/>
            <ac:spMk id="5" creationId="{00000000-0000-0000-0000-000000000000}"/>
          </ac:spMkLst>
        </pc:spChg>
        <pc:picChg chg="mod">
          <ac:chgData name="SCHULLER Tamara" userId="47fcddd6-08fa-4e9c-a33b-8dd83509c5be" providerId="ADAL" clId="{6065D36B-C9CB-4838-9419-CC5E6F8255AC}" dt="2023-06-12T11:39:12.060" v="38" actId="1036"/>
          <ac:picMkLst>
            <pc:docMk/>
            <pc:sldMk cId="2915593256" sldId="484"/>
            <ac:picMk id="13" creationId="{00000000-0000-0000-0000-000000000000}"/>
          </ac:picMkLst>
        </pc:picChg>
      </pc:sldChg>
      <pc:sldChg chg="addSp delSp modSp mod addAnim delAnim">
        <pc:chgData name="SCHULLER Tamara" userId="47fcddd6-08fa-4e9c-a33b-8dd83509c5be" providerId="ADAL" clId="{6065D36B-C9CB-4838-9419-CC5E6F8255AC}" dt="2023-06-12T11:40:05.927" v="62" actId="1076"/>
        <pc:sldMkLst>
          <pc:docMk/>
          <pc:sldMk cId="4215411660" sldId="485"/>
        </pc:sldMkLst>
        <pc:picChg chg="mod">
          <ac:chgData name="SCHULLER Tamara" userId="47fcddd6-08fa-4e9c-a33b-8dd83509c5be" providerId="ADAL" clId="{6065D36B-C9CB-4838-9419-CC5E6F8255AC}" dt="2023-06-12T11:40:04.777" v="60" actId="1076"/>
          <ac:picMkLst>
            <pc:docMk/>
            <pc:sldMk cId="4215411660" sldId="485"/>
            <ac:picMk id="3" creationId="{00000000-0000-0000-0000-000000000000}"/>
          </ac:picMkLst>
        </pc:picChg>
        <pc:picChg chg="add del mod">
          <ac:chgData name="SCHULLER Tamara" userId="47fcddd6-08fa-4e9c-a33b-8dd83509c5be" providerId="ADAL" clId="{6065D36B-C9CB-4838-9419-CC5E6F8255AC}" dt="2023-06-12T11:40:05.927" v="62" actId="1076"/>
          <ac:picMkLst>
            <pc:docMk/>
            <pc:sldMk cId="4215411660" sldId="485"/>
            <ac:picMk id="4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C8617A-C1F3-8940-BC1A-8194F0ACF74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95862-80DC-7247-8221-16DAB9E7B55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53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Emil_Warburg" TargetMode="External"/><Relationship Id="rId13" Type="http://schemas.openxmlformats.org/officeDocument/2006/relationships/hyperlink" Target="https://en.wikipedia.org/wiki/Robert_Goldschmidt" TargetMode="External"/><Relationship Id="rId18" Type="http://schemas.openxmlformats.org/officeDocument/2006/relationships/hyperlink" Target="https://en.wikipedia.org/wiki/Maurice,_6th_duc_de_Broglie" TargetMode="External"/><Relationship Id="rId26" Type="http://schemas.openxmlformats.org/officeDocument/2006/relationships/hyperlink" Target="https://en.wikipedia.org/wiki/Albert_Einstein" TargetMode="External"/><Relationship Id="rId3" Type="http://schemas.openxmlformats.org/officeDocument/2006/relationships/hyperlink" Target="https://en.wikipedia.org/wiki/Hotel_Metropole,_Brussels" TargetMode="External"/><Relationship Id="rId21" Type="http://schemas.openxmlformats.org/officeDocument/2006/relationships/hyperlink" Target="https://en.wikipedia.org/wiki/Georges_Hostelet" TargetMode="External"/><Relationship Id="rId7" Type="http://schemas.openxmlformats.org/officeDocument/2006/relationships/hyperlink" Target="https://en.wikipedia.org/wiki/Hendrik_Lorentz" TargetMode="External"/><Relationship Id="rId12" Type="http://schemas.openxmlformats.org/officeDocument/2006/relationships/hyperlink" Target="https://en.wikipedia.org/wiki/Henri_Poincar%C3%A9" TargetMode="External"/><Relationship Id="rId17" Type="http://schemas.openxmlformats.org/officeDocument/2006/relationships/hyperlink" Target="https://en.wikipedia.org/wiki/Frederick_Lindemann,_1st_Viscount_Cherwell" TargetMode="External"/><Relationship Id="rId25" Type="http://schemas.openxmlformats.org/officeDocument/2006/relationships/hyperlink" Target="https://en.wikipedia.org/wiki/Heike_Kamerlingh_Onnes" TargetMode="External"/><Relationship Id="rId2" Type="http://schemas.openxmlformats.org/officeDocument/2006/relationships/slide" Target="../slides/slide32.xml"/><Relationship Id="rId16" Type="http://schemas.openxmlformats.org/officeDocument/2006/relationships/hyperlink" Target="https://en.wikipedia.org/wiki/Arnold_Sommerfeld" TargetMode="External"/><Relationship Id="rId20" Type="http://schemas.openxmlformats.org/officeDocument/2006/relationships/hyperlink" Target="https://en.wikipedia.org/wiki/Friedrich_Hasen%C3%B6hrl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Ernest_Solvay" TargetMode="External"/><Relationship Id="rId11" Type="http://schemas.openxmlformats.org/officeDocument/2006/relationships/hyperlink" Target="https://en.wikipedia.org/wiki/Marie_Curie" TargetMode="External"/><Relationship Id="rId24" Type="http://schemas.openxmlformats.org/officeDocument/2006/relationships/hyperlink" Target="https://en.wikipedia.org/wiki/Ernest_Rutherford" TargetMode="External"/><Relationship Id="rId5" Type="http://schemas.openxmlformats.org/officeDocument/2006/relationships/hyperlink" Target="https://en.wikipedia.org/wiki/Marcel_Brillouin" TargetMode="External"/><Relationship Id="rId15" Type="http://schemas.openxmlformats.org/officeDocument/2006/relationships/hyperlink" Target="https://en.wikipedia.org/wiki/Heinrich_Rubens" TargetMode="External"/><Relationship Id="rId23" Type="http://schemas.openxmlformats.org/officeDocument/2006/relationships/hyperlink" Target="https://en.wikipedia.org/wiki/James_Hopwood_Jeans" TargetMode="External"/><Relationship Id="rId10" Type="http://schemas.openxmlformats.org/officeDocument/2006/relationships/hyperlink" Target="https://en.wikipedia.org/wiki/Wilhelm_Wien" TargetMode="External"/><Relationship Id="rId19" Type="http://schemas.openxmlformats.org/officeDocument/2006/relationships/hyperlink" Target="https://en.wikipedia.org/wiki/Martin_Knudsen" TargetMode="External"/><Relationship Id="rId4" Type="http://schemas.openxmlformats.org/officeDocument/2006/relationships/hyperlink" Target="https://en.wikipedia.org/wiki/Walther_Nernst" TargetMode="External"/><Relationship Id="rId9" Type="http://schemas.openxmlformats.org/officeDocument/2006/relationships/hyperlink" Target="https://en.wikipedia.org/wiki/Jean_Baptiste_Perrin" TargetMode="External"/><Relationship Id="rId14" Type="http://schemas.openxmlformats.org/officeDocument/2006/relationships/hyperlink" Target="https://en.wikipedia.org/wiki/Max_Planck" TargetMode="External"/><Relationship Id="rId22" Type="http://schemas.openxmlformats.org/officeDocument/2006/relationships/hyperlink" Target="https://en.wikipedia.org/wiki/%C3%89douard_Herzen" TargetMode="External"/><Relationship Id="rId27" Type="http://schemas.openxmlformats.org/officeDocument/2006/relationships/hyperlink" Target="https://en.wikipedia.org/wiki/Paul_Langevin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95862-80DC-7247-8221-16DAB9E7B5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2130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95862-80DC-7247-8221-16DAB9E7B55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729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https://</a:t>
            </a:r>
            <a:r>
              <a:rPr lang="fr-FR" dirty="0" err="1"/>
              <a:t>en.wikipedia.org</a:t>
            </a:r>
            <a:r>
              <a:rPr lang="fr-FR" dirty="0"/>
              <a:t>/wiki/</a:t>
            </a:r>
            <a:r>
              <a:rPr lang="fr-FR" dirty="0" err="1"/>
              <a:t>Solvay_Conference</a:t>
            </a:r>
            <a:endParaRPr lang="fr-FR" dirty="0"/>
          </a:p>
          <a:p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Photograph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first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conference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1911 at the 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Hotel Metropole, Brussels"/>
              </a:rPr>
              <a:t>Hotel Metropole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fr-F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Seated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(L-R): 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Walther Nernst"/>
              </a:rPr>
              <a:t>W. Nernst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Marcel Brillouin"/>
              </a:rPr>
              <a:t>M. Brillouin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Ernest Solvay"/>
              </a:rPr>
              <a:t>E. Solvay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Hendrik Lorentz"/>
              </a:rPr>
              <a:t>H. Lorentz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Emil Warburg"/>
              </a:rPr>
              <a:t>E. Warburg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Jean Baptiste Perrin"/>
              </a:rPr>
              <a:t>J. Perrin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Wilhelm Wien"/>
              </a:rPr>
              <a:t>W. Wien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 tooltip="Marie Curie"/>
              </a:rPr>
              <a:t>M. Curie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 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 tooltip="Henri Poincaré"/>
              </a:rPr>
              <a:t>H. Poincaré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fr-F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Standing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(L-R): 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 tooltip="Robert Goldschmidt"/>
              </a:rPr>
              <a:t>R. Goldschmidt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4" tooltip="Max Planck"/>
              </a:rPr>
              <a:t>M. Planck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fr-FR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5" tooltip="Heinrich Rubens"/>
              </a:rPr>
              <a:t>H. Rubens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6" tooltip="Arnold Sommerfeld"/>
              </a:rPr>
              <a:t>A. Sommerfeld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7" tooltip="Frederick Lindemann, 1st Viscount Cherwell"/>
              </a:rPr>
              <a:t>F. Lindemann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8" tooltip="Maurice, 6th duc de Broglie"/>
              </a:rPr>
              <a:t>M. de Broglie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9" tooltip="Martin Knudsen"/>
              </a:rPr>
              <a:t>M. Knudsen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0" tooltip="Friedrich Hasenöhrl"/>
              </a:rPr>
              <a:t>F. Hasenöhrl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1" tooltip="Georges Hostelet"/>
              </a:rPr>
              <a:t>G. Hostelet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2" tooltip="Édouard Herzen"/>
              </a:rPr>
              <a:t>E. Herzen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3" tooltip="James Hopwood Jeans"/>
              </a:rPr>
              <a:t>J.H. Jeans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4" tooltip="Ernest Rutherford"/>
              </a:rPr>
              <a:t>E. Rutherford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5" tooltip="Heike Kamerlingh Onnes"/>
              </a:rPr>
              <a:t>H. Kamerlingh Onnes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6" tooltip="Albert Einstein"/>
              </a:rPr>
              <a:t>A. Einstein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7" tooltip="Paul Langevin"/>
              </a:rPr>
              <a:t>P. Langevin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95862-80DC-7247-8221-16DAB9E7B55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979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95862-80DC-7247-8221-16DAB9E7B5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72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 err="1"/>
              <a:t>facts</a:t>
            </a:r>
            <a:r>
              <a:rPr lang="fr-FR" sz="1200" dirty="0"/>
              <a:t> &amp; figures</a:t>
            </a:r>
          </a:p>
          <a:p>
            <a:r>
              <a:rPr lang="fr-FR" sz="1200" dirty="0"/>
              <a:t>62% </a:t>
            </a:r>
            <a:r>
              <a:rPr lang="fr-FR" sz="1200" dirty="0" err="1"/>
              <a:t>were</a:t>
            </a:r>
            <a:r>
              <a:rPr lang="fr-FR" sz="1200" dirty="0"/>
              <a:t> </a:t>
            </a:r>
            <a:r>
              <a:rPr lang="fr-FR" sz="1200" dirty="0" err="1"/>
              <a:t>born</a:t>
            </a:r>
            <a:r>
              <a:rPr lang="fr-FR" sz="1200" dirty="0"/>
              <a:t> </a:t>
            </a:r>
            <a:r>
              <a:rPr lang="fr-FR" sz="1200" dirty="0" err="1"/>
              <a:t>outside</a:t>
            </a:r>
            <a:r>
              <a:rPr lang="fr-FR" sz="1200" dirty="0"/>
              <a:t> of </a:t>
            </a:r>
            <a:r>
              <a:rPr lang="fr-FR" sz="1200" dirty="0" err="1"/>
              <a:t>Belgium</a:t>
            </a:r>
            <a:endParaRPr lang="fr-FR" sz="1200" dirty="0"/>
          </a:p>
          <a:p>
            <a:r>
              <a:rPr lang="fr-FR" sz="1200" dirty="0"/>
              <a:t>Source:</a:t>
            </a:r>
            <a:r>
              <a:rPr lang="fr-FR" sz="1200" baseline="0" dirty="0"/>
              <a:t> http://</a:t>
            </a:r>
            <a:r>
              <a:rPr lang="fr-FR" sz="1200" baseline="0" dirty="0" err="1"/>
              <a:t>focusonbelgium.be</a:t>
            </a:r>
            <a:r>
              <a:rPr lang="fr-FR" sz="1200" baseline="0" dirty="0"/>
              <a:t>/en/international/brussels-2nd-most-cosmopolitan-city</a:t>
            </a:r>
            <a:endParaRPr lang="fr-FR" sz="1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95862-80DC-7247-8221-16DAB9E7B5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09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EXCHANGE PROGRAMMES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95862-80DC-7247-8221-16DAB9E7B5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43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EXCHANGE PROGRAMMES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95862-80DC-7247-8221-16DAB9E7B5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420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95862-80DC-7247-8221-16DAB9E7B5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75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http://</a:t>
            </a:r>
            <a:r>
              <a:rPr lang="fr-FR" dirty="0" err="1"/>
              <a:t>www.solvaybusinessgame.com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95862-80DC-7247-8221-16DAB9E7B5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995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95862-80DC-7247-8221-16DAB9E7B55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10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95862-80DC-7247-8221-16DAB9E7B55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324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E881-8471-6B46-A161-1638FE0C26F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58459-422E-A646-BCC4-58C1F0154D7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03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E881-8471-6B46-A161-1638FE0C26F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58459-422E-A646-BCC4-58C1F0154D7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30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E881-8471-6B46-A161-1638FE0C26F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58459-422E-A646-BCC4-58C1F0154D7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26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E881-8471-6B46-A161-1638FE0C26F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58459-422E-A646-BCC4-58C1F0154D7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E881-8471-6B46-A161-1638FE0C26F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58459-422E-A646-BCC4-58C1F0154D7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979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E881-8471-6B46-A161-1638FE0C26F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58459-422E-A646-BCC4-58C1F0154D7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20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E881-8471-6B46-A161-1638FE0C26F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58459-422E-A646-BCC4-58C1F0154D7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27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E881-8471-6B46-A161-1638FE0C26F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58459-422E-A646-BCC4-58C1F0154D7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89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E881-8471-6B46-A161-1638FE0C26F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58459-422E-A646-BCC4-58C1F0154D7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62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E881-8471-6B46-A161-1638FE0C26F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58459-422E-A646-BCC4-58C1F0154D7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02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E881-8471-6B46-A161-1638FE0C26F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58459-422E-A646-BCC4-58C1F0154D7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64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BE881-8471-6B46-A161-1638FE0C26F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58459-422E-A646-BCC4-58C1F0154D7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99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jpeg"/><Relationship Id="rId18" Type="http://schemas.openxmlformats.org/officeDocument/2006/relationships/image" Target="../media/image73.jpeg"/><Relationship Id="rId26" Type="http://schemas.openxmlformats.org/officeDocument/2006/relationships/image" Target="../media/image81.png"/><Relationship Id="rId3" Type="http://schemas.openxmlformats.org/officeDocument/2006/relationships/image" Target="../media/image58.jpeg"/><Relationship Id="rId21" Type="http://schemas.openxmlformats.org/officeDocument/2006/relationships/image" Target="../media/image76.jpg"/><Relationship Id="rId7" Type="http://schemas.openxmlformats.org/officeDocument/2006/relationships/image" Target="../media/image62.jpeg"/><Relationship Id="rId12" Type="http://schemas.openxmlformats.org/officeDocument/2006/relationships/image" Target="../media/image67.png"/><Relationship Id="rId17" Type="http://schemas.openxmlformats.org/officeDocument/2006/relationships/image" Target="../media/image72.jpeg"/><Relationship Id="rId25" Type="http://schemas.openxmlformats.org/officeDocument/2006/relationships/image" Target="../media/image80.jpg"/><Relationship Id="rId2" Type="http://schemas.openxmlformats.org/officeDocument/2006/relationships/image" Target="../media/image57.png"/><Relationship Id="rId16" Type="http://schemas.openxmlformats.org/officeDocument/2006/relationships/image" Target="../media/image71.gif"/><Relationship Id="rId20" Type="http://schemas.openxmlformats.org/officeDocument/2006/relationships/image" Target="../media/image75.jpg"/><Relationship Id="rId29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24" Type="http://schemas.openxmlformats.org/officeDocument/2006/relationships/image" Target="../media/image79.jpg"/><Relationship Id="rId5" Type="http://schemas.openxmlformats.org/officeDocument/2006/relationships/image" Target="../media/image60.jpeg"/><Relationship Id="rId15" Type="http://schemas.openxmlformats.org/officeDocument/2006/relationships/image" Target="../media/image70.jpeg"/><Relationship Id="rId23" Type="http://schemas.openxmlformats.org/officeDocument/2006/relationships/image" Target="../media/image78.png"/><Relationship Id="rId28" Type="http://schemas.openxmlformats.org/officeDocument/2006/relationships/image" Target="../media/image83.png"/><Relationship Id="rId10" Type="http://schemas.openxmlformats.org/officeDocument/2006/relationships/image" Target="../media/image65.jpeg"/><Relationship Id="rId19" Type="http://schemas.openxmlformats.org/officeDocument/2006/relationships/image" Target="../media/image74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Relationship Id="rId14" Type="http://schemas.openxmlformats.org/officeDocument/2006/relationships/image" Target="../media/image69.png"/><Relationship Id="rId22" Type="http://schemas.openxmlformats.org/officeDocument/2006/relationships/image" Target="../media/image77.png"/><Relationship Id="rId27" Type="http://schemas.openxmlformats.org/officeDocument/2006/relationships/image" Target="../media/image8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g"/><Relationship Id="rId5" Type="http://schemas.openxmlformats.org/officeDocument/2006/relationships/image" Target="../media/image122.jpg"/><Relationship Id="rId4" Type="http://schemas.openxmlformats.org/officeDocument/2006/relationships/image" Target="../media/image12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anne.georges@ulb.be" TargetMode="External"/><Relationship Id="rId7" Type="http://schemas.openxmlformats.org/officeDocument/2006/relationships/image" Target="../media/image131.png"/><Relationship Id="rId2" Type="http://schemas.openxmlformats.org/officeDocument/2006/relationships/hyperlink" Target="mailto:tamara.schuller@ulb.ac.b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jpg"/><Relationship Id="rId4" Type="http://schemas.openxmlformats.org/officeDocument/2006/relationships/image" Target="../media/image12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tiff"/><Relationship Id="rId18" Type="http://schemas.openxmlformats.org/officeDocument/2006/relationships/image" Target="../media/image24.tiff"/><Relationship Id="rId26" Type="http://schemas.openxmlformats.org/officeDocument/2006/relationships/image" Target="../media/image32.tiff"/><Relationship Id="rId21" Type="http://schemas.openxmlformats.org/officeDocument/2006/relationships/image" Target="../media/image27.tiff"/><Relationship Id="rId34" Type="http://schemas.openxmlformats.org/officeDocument/2006/relationships/image" Target="../media/image40.tiff"/><Relationship Id="rId7" Type="http://schemas.openxmlformats.org/officeDocument/2006/relationships/image" Target="../media/image13.tiff"/><Relationship Id="rId12" Type="http://schemas.openxmlformats.org/officeDocument/2006/relationships/image" Target="../media/image18.tiff"/><Relationship Id="rId17" Type="http://schemas.openxmlformats.org/officeDocument/2006/relationships/image" Target="../media/image23.tiff"/><Relationship Id="rId25" Type="http://schemas.openxmlformats.org/officeDocument/2006/relationships/image" Target="../media/image31.tiff"/><Relationship Id="rId33" Type="http://schemas.openxmlformats.org/officeDocument/2006/relationships/image" Target="../media/image39.tiff"/><Relationship Id="rId2" Type="http://schemas.openxmlformats.org/officeDocument/2006/relationships/image" Target="../media/image8.tiff"/><Relationship Id="rId16" Type="http://schemas.openxmlformats.org/officeDocument/2006/relationships/image" Target="../media/image22.tiff"/><Relationship Id="rId20" Type="http://schemas.openxmlformats.org/officeDocument/2006/relationships/image" Target="../media/image26.tiff"/><Relationship Id="rId29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11" Type="http://schemas.openxmlformats.org/officeDocument/2006/relationships/image" Target="../media/image17.tiff"/><Relationship Id="rId24" Type="http://schemas.openxmlformats.org/officeDocument/2006/relationships/image" Target="../media/image30.tiff"/><Relationship Id="rId32" Type="http://schemas.openxmlformats.org/officeDocument/2006/relationships/image" Target="../media/image38.tiff"/><Relationship Id="rId37" Type="http://schemas.openxmlformats.org/officeDocument/2006/relationships/image" Target="../media/image43.tiff"/><Relationship Id="rId5" Type="http://schemas.openxmlformats.org/officeDocument/2006/relationships/image" Target="../media/image11.tiff"/><Relationship Id="rId15" Type="http://schemas.openxmlformats.org/officeDocument/2006/relationships/image" Target="../media/image21.tiff"/><Relationship Id="rId23" Type="http://schemas.openxmlformats.org/officeDocument/2006/relationships/image" Target="../media/image29.tiff"/><Relationship Id="rId28" Type="http://schemas.openxmlformats.org/officeDocument/2006/relationships/image" Target="../media/image34.tiff"/><Relationship Id="rId36" Type="http://schemas.openxmlformats.org/officeDocument/2006/relationships/image" Target="../media/image42.tiff"/><Relationship Id="rId10" Type="http://schemas.openxmlformats.org/officeDocument/2006/relationships/image" Target="../media/image16.tiff"/><Relationship Id="rId19" Type="http://schemas.openxmlformats.org/officeDocument/2006/relationships/image" Target="../media/image25.tiff"/><Relationship Id="rId31" Type="http://schemas.openxmlformats.org/officeDocument/2006/relationships/image" Target="../media/image37.tiff"/><Relationship Id="rId4" Type="http://schemas.openxmlformats.org/officeDocument/2006/relationships/image" Target="../media/image10.tiff"/><Relationship Id="rId9" Type="http://schemas.openxmlformats.org/officeDocument/2006/relationships/image" Target="../media/image15.tiff"/><Relationship Id="rId14" Type="http://schemas.openxmlformats.org/officeDocument/2006/relationships/image" Target="../media/image20.tiff"/><Relationship Id="rId22" Type="http://schemas.openxmlformats.org/officeDocument/2006/relationships/image" Target="../media/image28.tiff"/><Relationship Id="rId27" Type="http://schemas.openxmlformats.org/officeDocument/2006/relationships/image" Target="../media/image33.tiff"/><Relationship Id="rId30" Type="http://schemas.openxmlformats.org/officeDocument/2006/relationships/image" Target="../media/image36.tiff"/><Relationship Id="rId35" Type="http://schemas.openxmlformats.org/officeDocument/2006/relationships/image" Target="../media/image41.tiff"/><Relationship Id="rId8" Type="http://schemas.openxmlformats.org/officeDocument/2006/relationships/image" Target="../media/image14.tiff"/><Relationship Id="rId3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4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2021305"/>
          </a:xfrm>
          <a:prstGeom prst="rect">
            <a:avLst/>
          </a:prstGeom>
          <a:gradFill>
            <a:gsLst>
              <a:gs pos="0">
                <a:schemeClr val="tx1"/>
              </a:gs>
              <a:gs pos="99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7423" y="6266247"/>
            <a:ext cx="2998577" cy="463416"/>
          </a:xfrm>
          <a:prstGeom prst="rect">
            <a:avLst/>
          </a:prstGeom>
        </p:spPr>
      </p:pic>
      <p:sp>
        <p:nvSpPr>
          <p:cNvPr id="7" name="OUR STORY"/>
          <p:cNvSpPr txBox="1"/>
          <p:nvPr/>
        </p:nvSpPr>
        <p:spPr>
          <a:xfrm>
            <a:off x="210312" y="244203"/>
            <a:ext cx="9692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C000"/>
                </a:solidFill>
              </a:rPr>
              <a:t>Why Solvay </a:t>
            </a:r>
            <a:r>
              <a:rPr lang="en-US" sz="5400" dirty="0">
                <a:solidFill>
                  <a:schemeClr val="bg1"/>
                </a:solidFill>
              </a:rPr>
              <a:t>for your exchange?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1390" y="6266247"/>
            <a:ext cx="1624584" cy="49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2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7980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575" y="280720"/>
            <a:ext cx="10515600" cy="1325563"/>
          </a:xfrm>
        </p:spPr>
        <p:txBody>
          <a:bodyPr/>
          <a:lstStyle/>
          <a:p>
            <a:r>
              <a:rPr lang="fr-FR" dirty="0" err="1"/>
              <a:t>Among</a:t>
            </a:r>
            <a:r>
              <a:rPr lang="fr-FR" dirty="0"/>
              <a:t> </a:t>
            </a:r>
            <a:r>
              <a:rPr lang="fr-FR" dirty="0" err="1"/>
              <a:t>others</a:t>
            </a:r>
            <a:r>
              <a:rPr lang="fr-FR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3109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3223647"/>
          </a:xfrm>
          <a:prstGeom prst="rect">
            <a:avLst/>
          </a:prstGeom>
          <a:gradFill>
            <a:gsLst>
              <a:gs pos="0">
                <a:schemeClr val="tx1"/>
              </a:gs>
              <a:gs pos="99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984739" y="257890"/>
            <a:ext cx="97481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>
                <a:solidFill>
                  <a:schemeClr val="bg1"/>
                </a:solidFill>
                <a:effectLst>
                  <a:outerShdw blurRad="381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Why</a:t>
            </a:r>
            <a:r>
              <a:rPr lang="fr-FR" sz="4000" dirty="0">
                <a:solidFill>
                  <a:schemeClr val="bg1"/>
                </a:solidFill>
                <a:effectLst>
                  <a:outerShdw blurRad="381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>
                  <a:outerShdw blurRad="381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other</a:t>
            </a:r>
            <a:r>
              <a:rPr lang="fr-FR" sz="4000" dirty="0">
                <a:solidFill>
                  <a:schemeClr val="bg1"/>
                </a:solidFill>
                <a:effectLst>
                  <a:outerShdw blurRad="381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 exchange </a:t>
            </a:r>
            <a:r>
              <a:rPr lang="fr-FR" sz="4000" dirty="0" err="1">
                <a:solidFill>
                  <a:schemeClr val="bg1"/>
                </a:solidFill>
                <a:effectLst>
                  <a:outerShdw blurRad="381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students</a:t>
            </a:r>
            <a:r>
              <a:rPr lang="fr-FR" sz="4000" dirty="0">
                <a:solidFill>
                  <a:schemeClr val="bg1"/>
                </a:solidFill>
                <a:effectLst>
                  <a:outerShdw blurRad="381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>
                  <a:outerShdw blurRad="381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before</a:t>
            </a:r>
            <a:r>
              <a:rPr lang="fr-FR" sz="4000" dirty="0">
                <a:solidFill>
                  <a:schemeClr val="bg1"/>
                </a:solidFill>
                <a:effectLst>
                  <a:outerShdw blurRad="381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>
                  <a:outerShdw blurRad="381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you</a:t>
            </a:r>
            <a:r>
              <a:rPr lang="fr-FR" sz="4000" dirty="0">
                <a:solidFill>
                  <a:schemeClr val="bg1"/>
                </a:solidFill>
                <a:effectLst>
                  <a:outerShdw blurRad="381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/>
            <a:r>
              <a:rPr lang="fr-FR" sz="4000" dirty="0" err="1">
                <a:solidFill>
                  <a:srgbClr val="EE7C30"/>
                </a:solidFill>
              </a:rPr>
              <a:t>choose</a:t>
            </a:r>
            <a:r>
              <a:rPr lang="fr-FR" sz="4000" dirty="0">
                <a:solidFill>
                  <a:srgbClr val="EE7C30"/>
                </a:solidFill>
              </a:rPr>
              <a:t> Solvay</a:t>
            </a:r>
            <a:endParaRPr lang="fr-FR" sz="4000" dirty="0">
              <a:solidFill>
                <a:schemeClr val="accent4"/>
              </a:solidFill>
              <a:effectLst>
                <a:outerShdw blurRad="381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179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106018" y="0"/>
            <a:ext cx="12192000" cy="6858000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984739" y="257890"/>
            <a:ext cx="97481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>
                <a:solidFill>
                  <a:schemeClr val="bg1"/>
                </a:solidFill>
                <a:effectLst>
                  <a:outerShdw blurRad="381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Why</a:t>
            </a:r>
            <a:r>
              <a:rPr lang="fr-FR" sz="4000" dirty="0">
                <a:solidFill>
                  <a:schemeClr val="bg1"/>
                </a:solidFill>
                <a:effectLst>
                  <a:outerShdw blurRad="381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>
                  <a:outerShdw blurRad="381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other</a:t>
            </a:r>
            <a:r>
              <a:rPr lang="fr-FR" sz="4000" dirty="0">
                <a:solidFill>
                  <a:schemeClr val="bg1"/>
                </a:solidFill>
                <a:effectLst>
                  <a:outerShdw blurRad="381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 exchange </a:t>
            </a:r>
            <a:r>
              <a:rPr lang="fr-FR" sz="4000" dirty="0" err="1">
                <a:solidFill>
                  <a:schemeClr val="bg1"/>
                </a:solidFill>
                <a:effectLst>
                  <a:outerShdw blurRad="381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students</a:t>
            </a:r>
            <a:r>
              <a:rPr lang="fr-FR" sz="4000" dirty="0">
                <a:solidFill>
                  <a:schemeClr val="bg1"/>
                </a:solidFill>
                <a:effectLst>
                  <a:outerShdw blurRad="381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>
                  <a:outerShdw blurRad="381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before</a:t>
            </a:r>
            <a:r>
              <a:rPr lang="fr-FR" sz="4000" dirty="0">
                <a:solidFill>
                  <a:schemeClr val="bg1"/>
                </a:solidFill>
                <a:effectLst>
                  <a:outerShdw blurRad="381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>
                  <a:outerShdw blurRad="381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you</a:t>
            </a:r>
            <a:r>
              <a:rPr lang="fr-FR" sz="4000" dirty="0">
                <a:solidFill>
                  <a:schemeClr val="bg1"/>
                </a:solidFill>
                <a:effectLst>
                  <a:outerShdw blurRad="381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/>
            <a:r>
              <a:rPr lang="fr-FR" sz="4000" dirty="0" err="1">
                <a:solidFill>
                  <a:srgbClr val="EE7C30"/>
                </a:solidFill>
              </a:rPr>
              <a:t>choose</a:t>
            </a:r>
            <a:r>
              <a:rPr lang="fr-FR" sz="4000" dirty="0">
                <a:solidFill>
                  <a:srgbClr val="EE7C30"/>
                </a:solidFill>
              </a:rPr>
              <a:t> Solvay</a:t>
            </a:r>
            <a:endParaRPr lang="fr-FR" sz="4000" dirty="0">
              <a:solidFill>
                <a:schemeClr val="accent4"/>
              </a:solidFill>
              <a:effectLst>
                <a:outerShdw blurRad="381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4739" y="2230376"/>
            <a:ext cx="3601328" cy="201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984740" y="2230376"/>
            <a:ext cx="1760250" cy="201083"/>
          </a:xfrm>
          <a:prstGeom prst="rect">
            <a:avLst/>
          </a:prstGeom>
          <a:solidFill>
            <a:srgbClr val="EE7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984739" y="3003066"/>
            <a:ext cx="3601329" cy="201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984740" y="3003066"/>
            <a:ext cx="2532184" cy="201083"/>
          </a:xfrm>
          <a:prstGeom prst="rect">
            <a:avLst/>
          </a:prstGeom>
          <a:solidFill>
            <a:srgbClr val="EE7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984739" y="3775756"/>
            <a:ext cx="3601329" cy="201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984740" y="3775756"/>
            <a:ext cx="1533378" cy="201083"/>
          </a:xfrm>
          <a:prstGeom prst="rect">
            <a:avLst/>
          </a:prstGeom>
          <a:solidFill>
            <a:srgbClr val="EE7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992852" y="1826718"/>
            <a:ext cx="1419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47,5%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754880" y="2038604"/>
            <a:ext cx="5655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>
                <a:solidFill>
                  <a:schemeClr val="bg1"/>
                </a:solidFill>
              </a:rPr>
              <a:t>Quality</a:t>
            </a:r>
            <a:r>
              <a:rPr lang="fr-FR" sz="2800" dirty="0">
                <a:solidFill>
                  <a:schemeClr val="bg1"/>
                </a:solidFill>
              </a:rPr>
              <a:t> / </a:t>
            </a:r>
            <a:r>
              <a:rPr lang="fr-FR" sz="2800" dirty="0" err="1">
                <a:solidFill>
                  <a:schemeClr val="bg1"/>
                </a:solidFill>
              </a:rPr>
              <a:t>reputation</a:t>
            </a:r>
            <a:r>
              <a:rPr lang="fr-FR" sz="2800" dirty="0">
                <a:solidFill>
                  <a:schemeClr val="bg1"/>
                </a:solidFill>
              </a:rPr>
              <a:t> of the </a:t>
            </a:r>
            <a:r>
              <a:rPr lang="fr-FR" sz="2800" dirty="0" err="1">
                <a:solidFill>
                  <a:schemeClr val="bg1"/>
                </a:solidFill>
              </a:rPr>
              <a:t>School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754880" y="2822481"/>
            <a:ext cx="1558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Location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84739" y="4548446"/>
            <a:ext cx="3601329" cy="201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984740" y="4548446"/>
            <a:ext cx="1111346" cy="201083"/>
          </a:xfrm>
          <a:prstGeom prst="rect">
            <a:avLst/>
          </a:prstGeom>
          <a:solidFill>
            <a:srgbClr val="EE7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984738" y="5321136"/>
            <a:ext cx="3601329" cy="201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984739" y="5321136"/>
            <a:ext cx="999362" cy="201083"/>
          </a:xfrm>
          <a:prstGeom prst="rect">
            <a:avLst/>
          </a:prstGeom>
          <a:solidFill>
            <a:srgbClr val="EE7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984738" y="6093827"/>
            <a:ext cx="3601329" cy="201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984739" y="6093827"/>
            <a:ext cx="787790" cy="201083"/>
          </a:xfrm>
          <a:prstGeom prst="rect">
            <a:avLst/>
          </a:prstGeom>
          <a:solidFill>
            <a:srgbClr val="EE7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992852" y="2583012"/>
            <a:ext cx="1419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2250" indent="-209550"/>
            <a:r>
              <a:rPr lang="fr-FR" sz="2000" b="1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70%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992852" y="3366668"/>
            <a:ext cx="1419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2250" indent="-209550"/>
            <a:r>
              <a:rPr lang="fr-FR" sz="2000" b="1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42,5%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992852" y="4154871"/>
            <a:ext cx="1419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30%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992852" y="4895631"/>
            <a:ext cx="1419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27,5%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992852" y="5683834"/>
            <a:ext cx="1419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22,5%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4754880" y="3591090"/>
            <a:ext cx="3081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>
                <a:solidFill>
                  <a:schemeClr val="bg1"/>
                </a:solidFill>
              </a:rPr>
              <a:t>Spoken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Languages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4754880" y="4379293"/>
            <a:ext cx="5457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>
                <a:solidFill>
                  <a:schemeClr val="bg1"/>
                </a:solidFill>
              </a:rPr>
              <a:t>Recommended</a:t>
            </a:r>
            <a:r>
              <a:rPr lang="fr-FR" sz="2800" dirty="0">
                <a:solidFill>
                  <a:schemeClr val="bg1"/>
                </a:solidFill>
              </a:rPr>
              <a:t> by </a:t>
            </a:r>
            <a:r>
              <a:rPr lang="fr-FR" sz="2800" dirty="0" err="1">
                <a:solidFill>
                  <a:schemeClr val="bg1"/>
                </a:solidFill>
              </a:rPr>
              <a:t>other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students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4754880" y="5120053"/>
            <a:ext cx="5455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>
                <a:solidFill>
                  <a:schemeClr val="bg1"/>
                </a:solidFill>
              </a:rPr>
              <a:t>Recommended</a:t>
            </a:r>
            <a:r>
              <a:rPr lang="fr-FR" sz="2800" dirty="0">
                <a:solidFill>
                  <a:schemeClr val="bg1"/>
                </a:solidFill>
              </a:rPr>
              <a:t> by </a:t>
            </a:r>
            <a:r>
              <a:rPr lang="fr-FR" sz="2800" dirty="0" err="1">
                <a:solidFill>
                  <a:schemeClr val="bg1"/>
                </a:solidFill>
              </a:rPr>
              <a:t>own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university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4754880" y="5931779"/>
            <a:ext cx="3610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Cultural </a:t>
            </a:r>
            <a:r>
              <a:rPr lang="fr-FR" sz="2800" dirty="0" err="1">
                <a:solidFill>
                  <a:schemeClr val="bg1"/>
                </a:solidFill>
              </a:rPr>
              <a:t>environment</a:t>
            </a:r>
            <a:endParaRPr lang="fr-F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74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106018" y="0"/>
            <a:ext cx="12192000" cy="6858000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984739" y="801858"/>
            <a:ext cx="66752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</a:rPr>
              <a:t>Beyond the </a:t>
            </a:r>
            <a:r>
              <a:rPr lang="fr-FR" sz="4000" dirty="0" err="1">
                <a:solidFill>
                  <a:schemeClr val="bg1"/>
                </a:solidFill>
              </a:rPr>
              <a:t>academics</a:t>
            </a:r>
            <a:r>
              <a:rPr lang="mr-IN" sz="4000" dirty="0">
                <a:solidFill>
                  <a:schemeClr val="bg1"/>
                </a:solidFill>
              </a:rPr>
              <a:t>…</a:t>
            </a:r>
            <a:r>
              <a:rPr lang="fr-FR" sz="4000" dirty="0">
                <a:solidFill>
                  <a:schemeClr val="bg1"/>
                </a:solidFill>
              </a:rPr>
              <a:t> </a:t>
            </a:r>
          </a:p>
          <a:p>
            <a:r>
              <a:rPr lang="fr-FR" sz="4000" dirty="0" err="1">
                <a:solidFill>
                  <a:srgbClr val="EE7C30"/>
                </a:solidFill>
              </a:rPr>
              <a:t>what</a:t>
            </a:r>
            <a:r>
              <a:rPr lang="fr-FR" sz="4000" dirty="0">
                <a:solidFill>
                  <a:srgbClr val="EE7C30"/>
                </a:solidFill>
              </a:rPr>
              <a:t> </a:t>
            </a:r>
            <a:r>
              <a:rPr lang="fr-FR" sz="4000" dirty="0" err="1">
                <a:solidFill>
                  <a:srgbClr val="EE7C30"/>
                </a:solidFill>
              </a:rPr>
              <a:t>they</a:t>
            </a:r>
            <a:r>
              <a:rPr lang="fr-FR" sz="4000" dirty="0">
                <a:solidFill>
                  <a:srgbClr val="EE7C30"/>
                </a:solidFill>
              </a:rPr>
              <a:t> </a:t>
            </a:r>
            <a:r>
              <a:rPr lang="fr-FR" sz="4000" dirty="0" err="1">
                <a:solidFill>
                  <a:srgbClr val="EE7C30"/>
                </a:solidFill>
              </a:rPr>
              <a:t>enjoyed</a:t>
            </a:r>
            <a:r>
              <a:rPr lang="fr-FR" sz="4000" dirty="0">
                <a:solidFill>
                  <a:srgbClr val="EE7C30"/>
                </a:solidFill>
              </a:rPr>
              <a:t> the </a:t>
            </a:r>
            <a:r>
              <a:rPr lang="fr-FR" sz="4000" dirty="0" err="1">
                <a:solidFill>
                  <a:srgbClr val="EE7C30"/>
                </a:solidFill>
              </a:rPr>
              <a:t>most</a:t>
            </a:r>
            <a:endParaRPr lang="fr-FR" sz="4000" dirty="0">
              <a:solidFill>
                <a:srgbClr val="EE7C3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8830" y="2630836"/>
            <a:ext cx="3363132" cy="2882685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4757980" y="3428999"/>
            <a:ext cx="72523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>
                <a:solidFill>
                  <a:schemeClr val="bg1"/>
                </a:solidFill>
              </a:rPr>
              <a:t>Experimenting</a:t>
            </a:r>
            <a:r>
              <a:rPr lang="fr-FR" sz="4000" dirty="0">
                <a:solidFill>
                  <a:schemeClr val="bg1"/>
                </a:solidFill>
              </a:rPr>
              <a:t> </a:t>
            </a:r>
            <a:r>
              <a:rPr lang="fr-FR" sz="4000" dirty="0" err="1">
                <a:solidFill>
                  <a:schemeClr val="bg1"/>
                </a:solidFill>
              </a:rPr>
              <a:t>another</a:t>
            </a:r>
            <a:r>
              <a:rPr lang="fr-FR" sz="4000" dirty="0">
                <a:solidFill>
                  <a:schemeClr val="bg1"/>
                </a:solidFill>
              </a:rPr>
              <a:t> culture</a:t>
            </a:r>
          </a:p>
          <a:p>
            <a:r>
              <a:rPr lang="fr-FR" sz="4000" dirty="0">
                <a:solidFill>
                  <a:schemeClr val="bg1"/>
                </a:solidFill>
              </a:rPr>
              <a:t>Social life</a:t>
            </a:r>
          </a:p>
          <a:p>
            <a:r>
              <a:rPr lang="fr-FR" sz="4000" dirty="0" err="1">
                <a:solidFill>
                  <a:schemeClr val="bg1"/>
                </a:solidFill>
              </a:rPr>
              <a:t>Travel</a:t>
            </a:r>
            <a:r>
              <a:rPr lang="fr-FR" sz="4000" dirty="0">
                <a:solidFill>
                  <a:schemeClr val="bg1"/>
                </a:solidFill>
              </a:rPr>
              <a:t>, </a:t>
            </a:r>
            <a:r>
              <a:rPr lang="fr-FR" sz="4000" dirty="0" err="1">
                <a:solidFill>
                  <a:schemeClr val="bg1"/>
                </a:solidFill>
              </a:rPr>
              <a:t>environment</a:t>
            </a:r>
            <a:endParaRPr lang="fr-FR" sz="4000" dirty="0">
              <a:solidFill>
                <a:srgbClr val="EE7C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68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3107" y="1713022"/>
            <a:ext cx="9148254" cy="51449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040" y="360722"/>
            <a:ext cx="725679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</a:rPr>
              <a:t>Learning </a:t>
            </a:r>
            <a:r>
              <a:rPr lang="en-US" sz="4400" dirty="0">
                <a:solidFill>
                  <a:schemeClr val="accent2"/>
                </a:solidFill>
              </a:rPr>
              <a:t>Abroad</a:t>
            </a:r>
          </a:p>
          <a:p>
            <a:r>
              <a:rPr lang="en-US" sz="4400" dirty="0">
                <a:solidFill>
                  <a:prstClr val="black"/>
                </a:solidFill>
              </a:rPr>
              <a:t>with Exchange </a:t>
            </a:r>
            <a:r>
              <a:rPr lang="en-US" sz="4400" dirty="0" err="1">
                <a:solidFill>
                  <a:prstClr val="black"/>
                </a:solidFill>
              </a:rPr>
              <a:t>Programmes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19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3107" y="1713022"/>
            <a:ext cx="9148254" cy="51449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040" y="360722"/>
            <a:ext cx="725679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</a:rPr>
              <a:t>Learning </a:t>
            </a:r>
            <a:r>
              <a:rPr lang="en-US" sz="4400" dirty="0">
                <a:solidFill>
                  <a:schemeClr val="accent2"/>
                </a:solidFill>
              </a:rPr>
              <a:t>Abroad</a:t>
            </a:r>
          </a:p>
          <a:p>
            <a:r>
              <a:rPr lang="en-US" sz="4400" dirty="0">
                <a:solidFill>
                  <a:prstClr val="black"/>
                </a:solidFill>
              </a:rPr>
              <a:t>with Exchange </a:t>
            </a:r>
            <a:r>
              <a:rPr lang="en-US" sz="4400" dirty="0" err="1">
                <a:solidFill>
                  <a:prstClr val="black"/>
                </a:solidFill>
              </a:rPr>
              <a:t>Programmes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9159831" y="212887"/>
            <a:ext cx="2812238" cy="598968"/>
            <a:chOff x="1956391" y="3189767"/>
            <a:chExt cx="2812238" cy="598968"/>
          </a:xfrm>
        </p:grpSpPr>
        <p:grpSp>
          <p:nvGrpSpPr>
            <p:cNvPr id="29" name="Group 28"/>
            <p:cNvGrpSpPr/>
            <p:nvPr/>
          </p:nvGrpSpPr>
          <p:grpSpPr>
            <a:xfrm>
              <a:off x="1956391" y="3189767"/>
              <a:ext cx="691116" cy="598968"/>
              <a:chOff x="4795284" y="404037"/>
              <a:chExt cx="956930" cy="82934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5199321" y="680484"/>
                <a:ext cx="552893" cy="552893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4795284" y="680484"/>
                <a:ext cx="552893" cy="552893"/>
              </a:xfrm>
              <a:prstGeom prst="ellipse">
                <a:avLst/>
              </a:prstGeom>
              <a:solidFill>
                <a:schemeClr val="accent2">
                  <a:alpha val="27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4997303" y="404037"/>
                <a:ext cx="552893" cy="552893"/>
              </a:xfrm>
              <a:prstGeom prst="ellipse">
                <a:avLst/>
              </a:prstGeom>
              <a:solidFill>
                <a:schemeClr val="accent2">
                  <a:alpha val="27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2793408" y="3250727"/>
              <a:ext cx="19752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International</a:t>
              </a:r>
            </a:p>
          </p:txBody>
        </p:sp>
      </p:grpSp>
      <p:sp>
        <p:nvSpPr>
          <p:cNvPr id="10" name="faded BG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82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7440" y="360722"/>
            <a:ext cx="1014984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chemeClr val="bg1"/>
                </a:solidFill>
              </a:rPr>
              <a:t>140+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81760" y="2386693"/>
            <a:ext cx="1014984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>
                <a:solidFill>
                  <a:schemeClr val="bg1"/>
                </a:solidFill>
              </a:rPr>
              <a:t>partners around the World</a:t>
            </a:r>
          </a:p>
          <a:p>
            <a:pPr algn="ctr">
              <a:lnSpc>
                <a:spcPct val="150000"/>
              </a:lnSpc>
            </a:pPr>
            <a:r>
              <a:rPr lang="en-US" sz="5400" dirty="0">
                <a:solidFill>
                  <a:schemeClr val="bg1"/>
                </a:solidFill>
              </a:rPr>
              <a:t>50% outside Europe</a:t>
            </a:r>
          </a:p>
          <a:p>
            <a:pPr algn="ctr">
              <a:lnSpc>
                <a:spcPct val="150000"/>
              </a:lnSpc>
            </a:pPr>
            <a:r>
              <a:rPr lang="en-US" sz="5400" dirty="0">
                <a:solidFill>
                  <a:schemeClr val="bg1"/>
                </a:solidFill>
              </a:rPr>
              <a:t>65% accredited</a:t>
            </a:r>
          </a:p>
        </p:txBody>
      </p:sp>
    </p:spTree>
    <p:extLst>
      <p:ext uri="{BB962C8B-B14F-4D97-AF65-F5344CB8AC3E}">
        <p14:creationId xmlns:p14="http://schemas.microsoft.com/office/powerpoint/2010/main" val="43217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/>
          </p:cNvPicPr>
          <p:nvPr/>
        </p:nvPicPr>
        <p:blipFill>
          <a:blip r:embed="rId3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840" y="4302653"/>
            <a:ext cx="7204826" cy="405199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105377" y="1252025"/>
            <a:ext cx="6086621" cy="5605975"/>
          </a:xfrm>
          <a:prstGeom prst="rect">
            <a:avLst/>
          </a:prstGeom>
          <a:solidFill>
            <a:srgbClr val="EE7C3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" y="109410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/>
              <a:t>Learning </a:t>
            </a:r>
            <a:r>
              <a:rPr lang="en-US" sz="4800" dirty="0">
                <a:solidFill>
                  <a:schemeClr val="accent2"/>
                </a:solidFill>
              </a:rPr>
              <a:t>Abroad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18344" y="1274999"/>
            <a:ext cx="6104968" cy="5605975"/>
          </a:xfrm>
          <a:prstGeom prst="rect">
            <a:avLst/>
          </a:prstGeom>
          <a:solidFill>
            <a:srgbClr val="EE7C30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75584" y="1460878"/>
            <a:ext cx="5058507" cy="856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EE7C30"/>
                </a:solidFill>
                <a:latin typeface="+mn-lt"/>
                <a:ea typeface="+mn-ea"/>
                <a:cs typeface="+mn-cs"/>
              </a:rPr>
              <a:t>QTEM </a:t>
            </a:r>
            <a:r>
              <a:rPr lang="en-US" sz="4000" dirty="0">
                <a:latin typeface="+mn-lt"/>
                <a:ea typeface="+mn-ea"/>
                <a:cs typeface="+mn-cs"/>
              </a:rPr>
              <a:t>Network</a:t>
            </a: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5501" y="5393716"/>
            <a:ext cx="1945563" cy="114612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75584" y="4671772"/>
            <a:ext cx="42691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err="1"/>
              <a:t>Initiated</a:t>
            </a:r>
            <a:r>
              <a:rPr lang="fr-FR" sz="2400" dirty="0"/>
              <a:t> &amp; </a:t>
            </a:r>
            <a:r>
              <a:rPr lang="fr-FR" sz="2400" dirty="0" err="1"/>
              <a:t>founded</a:t>
            </a:r>
            <a:r>
              <a:rPr lang="fr-FR" sz="2400" dirty="0"/>
              <a:t> by Solvay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52129" y="2352076"/>
            <a:ext cx="45849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8400"/>
                </a:solidFill>
              </a:rPr>
              <a:t>QTEM </a:t>
            </a:r>
            <a:r>
              <a:rPr lang="en-US" sz="2400" dirty="0"/>
              <a:t>educates a global elite of future decision makers</a:t>
            </a:r>
            <a:endParaRPr lang="fr-FR" sz="2400" dirty="0"/>
          </a:p>
        </p:txBody>
      </p:sp>
      <p:sp>
        <p:nvSpPr>
          <p:cNvPr id="14" name="Rectangle 13"/>
          <p:cNvSpPr/>
          <p:nvPr/>
        </p:nvSpPr>
        <p:spPr>
          <a:xfrm>
            <a:off x="6875584" y="3327258"/>
            <a:ext cx="474681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By bringing together outstanding</a:t>
            </a:r>
            <a:br>
              <a:rPr lang="en-US" sz="2400" dirty="0"/>
            </a:br>
            <a:r>
              <a:rPr lang="en-US" sz="2400" dirty="0"/>
              <a:t>corporate partners &amp; top level</a:t>
            </a:r>
          </a:p>
          <a:p>
            <a:r>
              <a:rPr lang="en-US" sz="2400" dirty="0"/>
              <a:t>academic institutions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2931"/>
            <a:ext cx="4911969" cy="2522565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solidFill>
                  <a:srgbClr val="EE7C30"/>
                </a:solidFill>
              </a:rPr>
              <a:t>Double degrees:</a:t>
            </a:r>
          </a:p>
          <a:p>
            <a:pPr lvl="0"/>
            <a:r>
              <a:rPr lang="en-GB" dirty="0" err="1"/>
              <a:t>Politecnico</a:t>
            </a:r>
            <a:r>
              <a:rPr lang="en-GB" dirty="0"/>
              <a:t> di Milano</a:t>
            </a:r>
            <a:endParaRPr lang="en-US" dirty="0"/>
          </a:p>
          <a:p>
            <a:pPr lvl="0"/>
            <a:r>
              <a:rPr lang="en-GB" dirty="0"/>
              <a:t>LUISS in Rome</a:t>
            </a:r>
          </a:p>
          <a:p>
            <a:pPr lvl="0"/>
            <a:r>
              <a:rPr lang="en-GB" dirty="0"/>
              <a:t>University of Antwerp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710" y="5650916"/>
            <a:ext cx="2098431" cy="4143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505" y="4504224"/>
            <a:ext cx="2766251" cy="7079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1018CC0-4931-C7B1-5D0F-3B9CE0C7F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729" y="4730694"/>
            <a:ext cx="1688688" cy="126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5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5">
            <a:extLst>
              <a:ext uri="{FF2B5EF4-FFF2-40B4-BE49-F238E27FC236}">
                <a16:creationId xmlns:a16="http://schemas.microsoft.com/office/drawing/2014/main" id="{47ABA4FC-BC37-4B72-B1F7-9C02C9D891B4}"/>
              </a:ext>
            </a:extLst>
          </p:cNvPr>
          <p:cNvSpPr txBox="1"/>
          <p:nvPr/>
        </p:nvSpPr>
        <p:spPr>
          <a:xfrm>
            <a:off x="534585" y="216043"/>
            <a:ext cx="9918926" cy="73866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i="0" u="none" strike="noStrike" kern="1200" cap="none" spc="0" baseline="0" dirty="0">
                <a:solidFill>
                  <a:srgbClr val="F9A439"/>
                </a:solidFill>
                <a:uFillTx/>
                <a:latin typeface="Calibri"/>
              </a:rPr>
              <a:t>Academic</a:t>
            </a:r>
            <a:r>
              <a:rPr lang="fr-BE" b="1" i="0" u="none" strike="noStrike" kern="1200" cap="none" spc="0" baseline="0" dirty="0">
                <a:solidFill>
                  <a:srgbClr val="F9A439"/>
                </a:solidFill>
                <a:uFillTx/>
                <a:latin typeface="Calibri"/>
              </a:rPr>
              <a:t> Partners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>
                <a:solidFill>
                  <a:srgbClr val="203864"/>
                </a:solidFill>
                <a:latin typeface="Calibri"/>
              </a:rPr>
              <a:t>The universities behind QTEM</a:t>
            </a:r>
            <a:endParaRPr lang="en-US" sz="2400" b="0" i="0" u="none" strike="noStrike" kern="1200" cap="none" spc="0" baseline="0" dirty="0">
              <a:solidFill>
                <a:srgbClr val="203864"/>
              </a:solidFill>
              <a:uFillTx/>
              <a:latin typeface="Calibri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2C68E63-986E-4921-AF03-C61676EFEF1A}"/>
              </a:ext>
            </a:extLst>
          </p:cNvPr>
          <p:cNvSpPr/>
          <p:nvPr/>
        </p:nvSpPr>
        <p:spPr>
          <a:xfrm>
            <a:off x="5457234" y="986643"/>
            <a:ext cx="1277533" cy="107971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0" descr="Image result for Solvay business school logo">
            <a:extLst>
              <a:ext uri="{FF2B5EF4-FFF2-40B4-BE49-F238E27FC236}">
                <a16:creationId xmlns:a16="http://schemas.microsoft.com/office/drawing/2014/main" id="{1ECE2B10-00A0-436B-8F04-013E2B31A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r="-1032"/>
          <a:stretch/>
        </p:blipFill>
        <p:spPr bwMode="auto">
          <a:xfrm>
            <a:off x="630634" y="1193878"/>
            <a:ext cx="1742651" cy="40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http://www.qtem.org/content/academicpartners/23/thumb/Goethe.jpg?v=161027115528">
            <a:extLst>
              <a:ext uri="{FF2B5EF4-FFF2-40B4-BE49-F238E27FC236}">
                <a16:creationId xmlns:a16="http://schemas.microsoft.com/office/drawing/2014/main" id="{CC57C699-F391-4690-BD64-8748F2C4F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8279" y="1103238"/>
            <a:ext cx="832140" cy="48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F6AD9418-B4DD-4E89-8240-633D02C61F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4261" y="1100340"/>
            <a:ext cx="1149891" cy="5025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1" name="Picture 26" descr="http://www.qtem.org/content/academicpartners/28/thumb/Waseda-University.jpg?v=161027115718">
            <a:extLst>
              <a:ext uri="{FF2B5EF4-FFF2-40B4-BE49-F238E27FC236}">
                <a16:creationId xmlns:a16="http://schemas.microsoft.com/office/drawing/2014/main" id="{A9BBC89D-6796-47D1-BCBF-08A6487D5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059" y="1852152"/>
            <a:ext cx="1044545" cy="60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www.qtem.org/content/academicpartners/25/thumb/EDHEC.jpg?v=161027115821">
            <a:extLst>
              <a:ext uri="{FF2B5EF4-FFF2-40B4-BE49-F238E27FC236}">
                <a16:creationId xmlns:a16="http://schemas.microsoft.com/office/drawing/2014/main" id="{9D96D735-A57B-4460-8177-56FFDFBE4F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52064" y="2032759"/>
            <a:ext cx="1370104" cy="29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http://www.qtem.org/content/academicpartners/34/thumb/TUM_Logo1.jpg?v=161215163701">
            <a:extLst>
              <a:ext uri="{FF2B5EF4-FFF2-40B4-BE49-F238E27FC236}">
                <a16:creationId xmlns:a16="http://schemas.microsoft.com/office/drawing/2014/main" id="{2A8F80E9-88ED-4570-86EC-7E2C814EBE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67325" y="2706015"/>
            <a:ext cx="1164171" cy="40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4" descr="http://www.qtem.org/content/academicpartners/29/thumb/universiteit-Amsterdam1.jpg?v=161027115513">
            <a:extLst>
              <a:ext uri="{FF2B5EF4-FFF2-40B4-BE49-F238E27FC236}">
                <a16:creationId xmlns:a16="http://schemas.microsoft.com/office/drawing/2014/main" id="{D4F5CACB-E10D-4795-B7AA-83FC0A98B8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17332" y="1133617"/>
            <a:ext cx="1566981" cy="46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 descr="http://www.qtem.org/content/academicpartners/36/Tilburg_University_modifiedbywizardforweb.jpg?v=170405150030">
            <a:extLst>
              <a:ext uri="{FF2B5EF4-FFF2-40B4-BE49-F238E27FC236}">
                <a16:creationId xmlns:a16="http://schemas.microsoft.com/office/drawing/2014/main" id="{86C37AB6-E11D-4A17-82E8-8872CDB62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634" y="3260164"/>
            <a:ext cx="1580424" cy="91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http://www.qtem.org/content/academicpartners/38/HSE_wizardeditforwebsite4-18-2017.jpg?v=170419084545">
            <a:extLst>
              <a:ext uri="{FF2B5EF4-FFF2-40B4-BE49-F238E27FC236}">
                <a16:creationId xmlns:a16="http://schemas.microsoft.com/office/drawing/2014/main" id="{2B528F92-202D-4588-908A-621FCB3F9B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34938" y="3240391"/>
            <a:ext cx="650967" cy="82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0" descr="http://www.qtem.org/content/academicpartners/32/thumb/Exeter1.jpg?v=170310145127">
            <a:extLst>
              <a:ext uri="{FF2B5EF4-FFF2-40B4-BE49-F238E27FC236}">
                <a16:creationId xmlns:a16="http://schemas.microsoft.com/office/drawing/2014/main" id="{8D20C5BA-0601-47BB-87BD-E7515E25C3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7130" y="2739484"/>
            <a:ext cx="1598840" cy="40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Image result for warwick business school logo">
            <a:extLst>
              <a:ext uri="{FF2B5EF4-FFF2-40B4-BE49-F238E27FC236}">
                <a16:creationId xmlns:a16="http://schemas.microsoft.com/office/drawing/2014/main" id="{BB42580E-8FEE-47DD-A6C2-7EA6031746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86209" y="3316842"/>
            <a:ext cx="583691" cy="67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Image result for Zhejiang school logo">
            <a:extLst>
              <a:ext uri="{FF2B5EF4-FFF2-40B4-BE49-F238E27FC236}">
                <a16:creationId xmlns:a16="http://schemas.microsoft.com/office/drawing/2014/main" id="{905903C8-C81D-46C5-92CC-DFEF4F5B0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7781" y="1915705"/>
            <a:ext cx="1498600" cy="42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Image result for Xiamen university logo">
            <a:extLst>
              <a:ext uri="{FF2B5EF4-FFF2-40B4-BE49-F238E27FC236}">
                <a16:creationId xmlns:a16="http://schemas.microsoft.com/office/drawing/2014/main" id="{F2327919-7C64-42C8-8631-EAAB66E02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435" y="2750517"/>
            <a:ext cx="1409882" cy="43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lated image">
            <a:extLst>
              <a:ext uri="{FF2B5EF4-FFF2-40B4-BE49-F238E27FC236}">
                <a16:creationId xmlns:a16="http://schemas.microsoft.com/office/drawing/2014/main" id="{A1597D14-C80B-4409-9B4B-78F8DABDAA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4079" y="4167048"/>
            <a:ext cx="2238233" cy="231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Image 4">
            <a:extLst>
              <a:ext uri="{FF2B5EF4-FFF2-40B4-BE49-F238E27FC236}">
                <a16:creationId xmlns:a16="http://schemas.microsoft.com/office/drawing/2014/main" id="{405A09B1-7CEF-4762-9612-276ACC64CCD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367" r="5736" b="33165"/>
          <a:stretch>
            <a:fillRect/>
          </a:stretch>
        </p:blipFill>
        <p:spPr>
          <a:xfrm>
            <a:off x="111730" y="6157734"/>
            <a:ext cx="845710" cy="47568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58" name="Picture 10" descr="Image result for Monash university">
            <a:extLst>
              <a:ext uri="{FF2B5EF4-FFF2-40B4-BE49-F238E27FC236}">
                <a16:creationId xmlns:a16="http://schemas.microsoft.com/office/drawing/2014/main" id="{F0707DEF-39C6-491C-90A8-B5D691126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2244" y="4179684"/>
            <a:ext cx="3499594" cy="231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A group of people sitting at a table with wine glasses&#10;&#10;Description generated with very high confidence">
            <a:extLst>
              <a:ext uri="{FF2B5EF4-FFF2-40B4-BE49-F238E27FC236}">
                <a16:creationId xmlns:a16="http://schemas.microsoft.com/office/drawing/2014/main" id="{EC41A92F-65C4-420B-AFD7-4772B41A949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9966" y="4179684"/>
            <a:ext cx="2310479" cy="2312444"/>
          </a:xfrm>
          <a:prstGeom prst="rect">
            <a:avLst/>
          </a:prstGeom>
        </p:spPr>
      </p:pic>
      <p:pic>
        <p:nvPicPr>
          <p:cNvPr id="2060" name="Picture 12" descr="Image result for Solvay Brussels school">
            <a:extLst>
              <a:ext uri="{FF2B5EF4-FFF2-40B4-BE49-F238E27FC236}">
                <a16:creationId xmlns:a16="http://schemas.microsoft.com/office/drawing/2014/main" id="{144DC894-B0F2-4784-B6D3-26372C258A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42692" y="4191161"/>
            <a:ext cx="2310479" cy="230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5BD74BE-2212-4E2E-9C56-588E11A466F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5339" y="3226205"/>
            <a:ext cx="934093" cy="7924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64D0DD-210B-4C21-9A66-45CAE5ED848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558" y="2821913"/>
            <a:ext cx="1788816" cy="240315"/>
          </a:xfrm>
          <a:prstGeom prst="rect">
            <a:avLst/>
          </a:prstGeom>
        </p:spPr>
      </p:pic>
      <p:pic>
        <p:nvPicPr>
          <p:cNvPr id="3" name="Picture 2" descr="A sign on the screen&#10;&#10;Description automatically generated">
            <a:extLst>
              <a:ext uri="{FF2B5EF4-FFF2-40B4-BE49-F238E27FC236}">
                <a16:creationId xmlns:a16="http://schemas.microsoft.com/office/drawing/2014/main" id="{DDBD9E8C-BD94-450B-A53A-C0FA540AF4F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722" y="877354"/>
            <a:ext cx="1886719" cy="856660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91B949A-1878-46D4-82DD-F38C8E3FDAA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859" y="756942"/>
            <a:ext cx="1222259" cy="1024617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330CB0E1-DDD0-4E5A-8074-03CDAC36BF2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391" y="1981204"/>
            <a:ext cx="1979217" cy="447176"/>
          </a:xfrm>
          <a:prstGeom prst="rect">
            <a:avLst/>
          </a:prstGeom>
        </p:spPr>
      </p:pic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79C6C82-9865-4E49-8F27-12D454A0CA8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383" y="1916397"/>
            <a:ext cx="1725022" cy="336379"/>
          </a:xfrm>
          <a:prstGeom prst="rect">
            <a:avLst/>
          </a:prstGeom>
        </p:spPr>
      </p:pic>
      <p:pic>
        <p:nvPicPr>
          <p:cNvPr id="32" name="Imagen 1">
            <a:extLst>
              <a:ext uri="{FF2B5EF4-FFF2-40B4-BE49-F238E27FC236}">
                <a16:creationId xmlns:a16="http://schemas.microsoft.com/office/drawing/2014/main" id="{8E95C848-23C3-4CC5-81E5-CF1457F95455}"/>
              </a:ext>
            </a:extLst>
          </p:cNvPr>
          <p:cNvPicPr/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462" y="3447787"/>
            <a:ext cx="1619688" cy="40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33C0D92-0C57-43C6-8078-9DA0A486A68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774" y="2548693"/>
            <a:ext cx="641369" cy="641369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79AF65B3-1ECB-4705-BBC1-7BD39DCA473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411" y="3322195"/>
            <a:ext cx="1501614" cy="643678"/>
          </a:xfrm>
          <a:prstGeom prst="rect">
            <a:avLst/>
          </a:prstGeom>
        </p:spPr>
      </p:pic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794361B-7F88-76FB-A9C5-86B843EB63B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02" y="1897437"/>
            <a:ext cx="1249783" cy="57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865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9828"/>
            <a:ext cx="12192000" cy="6478172"/>
          </a:xfrm>
        </p:spPr>
      </p:pic>
      <p:sp>
        <p:nvSpPr>
          <p:cNvPr id="5" name="Rectangle 4"/>
          <p:cNvSpPr/>
          <p:nvPr/>
        </p:nvSpPr>
        <p:spPr>
          <a:xfrm>
            <a:off x="0" y="-1"/>
            <a:ext cx="12192000" cy="2785404"/>
          </a:xfrm>
          <a:prstGeom prst="rect">
            <a:avLst/>
          </a:prstGeom>
          <a:gradFill>
            <a:gsLst>
              <a:gs pos="42000">
                <a:schemeClr val="tx1"/>
              </a:gs>
              <a:gs pos="99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838200" y="379828"/>
            <a:ext cx="10515600" cy="1325563"/>
          </a:xfrm>
        </p:spPr>
        <p:txBody>
          <a:bodyPr>
            <a:normAutofit/>
          </a:bodyPr>
          <a:lstStyle/>
          <a:p>
            <a:r>
              <a:rPr lang="fr-FR" cap="all" dirty="0">
                <a:solidFill>
                  <a:schemeClr val="bg1"/>
                </a:solidFill>
              </a:rPr>
              <a:t>EXPERIENCE REAL LIFE BUSINESS</a:t>
            </a:r>
            <a:br>
              <a:rPr lang="fr-FR" cap="all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rgbClr val="EE7C30"/>
                </a:solidFill>
              </a:rPr>
              <a:t>with</a:t>
            </a:r>
            <a:r>
              <a:rPr lang="fr-FR" dirty="0">
                <a:solidFill>
                  <a:srgbClr val="EE7C30"/>
                </a:solidFill>
              </a:rPr>
              <a:t> Solvay Business Game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670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71188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19194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8870" y="1770410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Central location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in Europe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0410239" y="6374678"/>
            <a:ext cx="14830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source: </a:t>
            </a:r>
            <a:r>
              <a:rPr lang="fr-FR" sz="1100" dirty="0" err="1"/>
              <a:t>google</a:t>
            </a:r>
            <a:r>
              <a:rPr lang="fr-FR" sz="1100" dirty="0"/>
              <a:t> </a:t>
            </a:r>
            <a:r>
              <a:rPr lang="fr-FR" sz="1100" dirty="0" err="1"/>
              <a:t>earth</a:t>
            </a:r>
            <a:endParaRPr lang="fr-FR" sz="1100" dirty="0"/>
          </a:p>
        </p:txBody>
      </p:sp>
      <p:sp>
        <p:nvSpPr>
          <p:cNvPr id="7" name="Ellipse 6"/>
          <p:cNvSpPr/>
          <p:nvPr/>
        </p:nvSpPr>
        <p:spPr>
          <a:xfrm>
            <a:off x="7081175" y="1968283"/>
            <a:ext cx="359562" cy="371962"/>
          </a:xfrm>
          <a:prstGeom prst="ellipse">
            <a:avLst/>
          </a:prstGeom>
          <a:solidFill>
            <a:srgbClr val="EE7C3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235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4025"/>
            <a:ext cx="10515600" cy="126223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2400"/>
              </a:spcAft>
            </a:pPr>
            <a:r>
              <a:rPr lang="en-US" b="1" dirty="0">
                <a:solidFill>
                  <a:schemeClr val="accent2"/>
                </a:solidFill>
              </a:rPr>
              <a:t>Welcome !</a:t>
            </a:r>
          </a:p>
        </p:txBody>
      </p:sp>
      <p:grpSp>
        <p:nvGrpSpPr>
          <p:cNvPr id="11" name="Grouper 10"/>
          <p:cNvGrpSpPr/>
          <p:nvPr/>
        </p:nvGrpSpPr>
        <p:grpSpPr>
          <a:xfrm>
            <a:off x="-1" y="-2"/>
            <a:ext cx="12192001" cy="6858002"/>
            <a:chOff x="0" y="-1"/>
            <a:chExt cx="9490308" cy="5338298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745154" cy="2669149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5154" y="2669148"/>
              <a:ext cx="4745154" cy="2669149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5154" y="-1"/>
              <a:ext cx="4745154" cy="2669149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669147"/>
              <a:ext cx="4745154" cy="2669149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3287904" y="2588455"/>
            <a:ext cx="5856096" cy="1681084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 anchor="ctr">
            <a:noAutofit/>
          </a:bodyPr>
          <a:lstStyle/>
          <a:p>
            <a:pPr algn="ctr"/>
            <a:r>
              <a:rPr lang="fr-FR" sz="4400" dirty="0">
                <a:solidFill>
                  <a:srgbClr val="EE7C30"/>
                </a:solidFill>
              </a:rPr>
              <a:t>Orientation</a:t>
            </a:r>
            <a:r>
              <a:rPr lang="fr-FR" sz="4400" dirty="0"/>
              <a:t> </a:t>
            </a:r>
            <a:r>
              <a:rPr lang="fr-FR" sz="4400" dirty="0" err="1"/>
              <a:t>week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17522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1" cy="685800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EE7C30"/>
                </a:solidFill>
              </a:rPr>
              <a:t>Orientation</a:t>
            </a:r>
            <a:r>
              <a:rPr lang="fr-FR" dirty="0"/>
              <a:t> </a:t>
            </a:r>
            <a:r>
              <a:rPr lang="fr-FR" dirty="0" err="1"/>
              <a:t>week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Welcome</a:t>
            </a:r>
            <a:r>
              <a:rPr lang="fr-FR" dirty="0"/>
              <a:t> meetings</a:t>
            </a:r>
          </a:p>
          <a:p>
            <a:r>
              <a:rPr lang="fr-FR" dirty="0"/>
              <a:t>Q&amp;A session</a:t>
            </a:r>
          </a:p>
          <a:p>
            <a:r>
              <a:rPr lang="fr-FR" dirty="0"/>
              <a:t>Crash French courses</a:t>
            </a:r>
          </a:p>
          <a:p>
            <a:r>
              <a:rPr lang="fr-FR" dirty="0" err="1"/>
              <a:t>Welcome</a:t>
            </a:r>
            <a:r>
              <a:rPr lang="fr-FR" dirty="0"/>
              <a:t> drink</a:t>
            </a:r>
          </a:p>
          <a:p>
            <a:r>
              <a:rPr lang="fr-FR" dirty="0"/>
              <a:t>Social </a:t>
            </a:r>
            <a:r>
              <a:rPr lang="fr-FR" dirty="0" err="1"/>
              <a:t>activities</a:t>
            </a:r>
            <a:r>
              <a:rPr lang="fr-FR" dirty="0"/>
              <a:t> (parties, cultural </a:t>
            </a:r>
            <a:r>
              <a:rPr lang="fr-FR" dirty="0" err="1"/>
              <a:t>visits</a:t>
            </a:r>
            <a:r>
              <a:rPr lang="fr-FR" dirty="0"/>
              <a:t>, </a:t>
            </a:r>
            <a:r>
              <a:rPr lang="fr-FR" dirty="0" err="1"/>
              <a:t>etc</a:t>
            </a:r>
            <a:r>
              <a:rPr lang="fr-FR" dirty="0"/>
              <a:t>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950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18556" y="365125"/>
            <a:ext cx="9835243" cy="1325563"/>
          </a:xfrm>
        </p:spPr>
        <p:txBody>
          <a:bodyPr/>
          <a:lstStyle/>
          <a:p>
            <a:r>
              <a:rPr lang="fr-FR" dirty="0"/>
              <a:t>ULB: Université libre de Bruxelles</a:t>
            </a:r>
          </a:p>
        </p:txBody>
      </p:sp>
    </p:spTree>
    <p:extLst>
      <p:ext uri="{BB962C8B-B14F-4D97-AF65-F5344CB8AC3E}">
        <p14:creationId xmlns:p14="http://schemas.microsoft.com/office/powerpoint/2010/main" val="969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10" t="2123" b="168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5401"/>
            <a:ext cx="12192000" cy="6858000"/>
          </a:xfrm>
          <a:prstGeom prst="rect">
            <a:avLst/>
          </a:prstGeom>
          <a:solidFill>
            <a:schemeClr val="dk1">
              <a:alpha val="73000"/>
            </a:schemeClr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0"/>
          <a:stretch/>
        </p:blipFill>
        <p:spPr>
          <a:xfrm>
            <a:off x="-1851051" y="1238249"/>
            <a:ext cx="11980684" cy="561974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9"/>
          <a:stretch/>
        </p:blipFill>
        <p:spPr>
          <a:xfrm>
            <a:off x="-1851051" y="1167795"/>
            <a:ext cx="11980684" cy="569867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9" r="2913" b="29681"/>
          <a:stretch/>
        </p:blipFill>
        <p:spPr>
          <a:xfrm>
            <a:off x="-1859118" y="1159329"/>
            <a:ext cx="11631768" cy="369842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5858" y="2841171"/>
            <a:ext cx="2857500" cy="28575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059A94E-D1B6-4C18-8681-52F2FB01CE43}"/>
              </a:ext>
            </a:extLst>
          </p:cNvPr>
          <p:cNvSpPr txBox="1"/>
          <p:nvPr/>
        </p:nvSpPr>
        <p:spPr>
          <a:xfrm>
            <a:off x="1666875" y="409333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800" b="1" dirty="0">
                <a:solidFill>
                  <a:schemeClr val="bg1"/>
                </a:solidFill>
              </a:rPr>
              <a:t>38,000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2D96878-6BC2-4E25-A491-EA527223D156}"/>
              </a:ext>
            </a:extLst>
          </p:cNvPr>
          <p:cNvSpPr txBox="1"/>
          <p:nvPr/>
        </p:nvSpPr>
        <p:spPr>
          <a:xfrm>
            <a:off x="5788624" y="4731647"/>
            <a:ext cx="36030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800" b="1" dirty="0">
                <a:solidFill>
                  <a:srgbClr val="228DB4"/>
                </a:solidFill>
              </a:rPr>
              <a:t>32%</a:t>
            </a:r>
          </a:p>
          <a:p>
            <a:r>
              <a:rPr lang="fr-BE" sz="3200" dirty="0">
                <a:solidFill>
                  <a:srgbClr val="228DB4"/>
                </a:solidFill>
              </a:rPr>
              <a:t>International </a:t>
            </a:r>
            <a:r>
              <a:rPr lang="fr-BE" sz="3200" dirty="0" err="1">
                <a:solidFill>
                  <a:srgbClr val="228DB4"/>
                </a:solidFill>
              </a:rPr>
              <a:t>students</a:t>
            </a:r>
            <a:endParaRPr lang="fr-BE" sz="3200" dirty="0">
              <a:solidFill>
                <a:srgbClr val="228D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59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UR STORY"/>
          <p:cNvSpPr txBox="1"/>
          <p:nvPr/>
        </p:nvSpPr>
        <p:spPr>
          <a:xfrm>
            <a:off x="859536" y="512064"/>
            <a:ext cx="3758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599A"/>
                </a:solidFill>
              </a:rPr>
              <a:t>The ULB</a:t>
            </a:r>
          </a:p>
        </p:txBody>
      </p:sp>
      <p:pic>
        <p:nvPicPr>
          <p:cNvPr id="7" name="Verhaegen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8333" cy="6858000"/>
          </a:xfrm>
          <a:prstGeom prst="rect">
            <a:avLst/>
          </a:prstGeom>
        </p:spPr>
      </p:pic>
      <p:sp>
        <p:nvSpPr>
          <p:cNvPr id="13" name="TXT Verhaegen"/>
          <p:cNvSpPr txBox="1"/>
          <p:nvPr/>
        </p:nvSpPr>
        <p:spPr>
          <a:xfrm>
            <a:off x="8452322" y="5069711"/>
            <a:ext cx="41696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Théodore</a:t>
            </a:r>
            <a:endParaRPr lang="en-US" sz="4800" dirty="0">
              <a:solidFill>
                <a:schemeClr val="bg1"/>
              </a:solidFill>
            </a:endParaRPr>
          </a:p>
          <a:p>
            <a:r>
              <a:rPr lang="en-US" sz="4800" cap="all" dirty="0" err="1">
                <a:solidFill>
                  <a:schemeClr val="bg1"/>
                </a:solidFill>
              </a:rPr>
              <a:t>Verhaegen</a:t>
            </a:r>
            <a:endParaRPr lang="en-US" sz="4800" cap="all" dirty="0">
              <a:solidFill>
                <a:schemeClr val="bg1"/>
              </a:solidFill>
            </a:endParaRPr>
          </a:p>
        </p:txBody>
      </p:sp>
      <p:sp>
        <p:nvSpPr>
          <p:cNvPr id="8" name="1831"/>
          <p:cNvSpPr txBox="1"/>
          <p:nvPr/>
        </p:nvSpPr>
        <p:spPr>
          <a:xfrm>
            <a:off x="7859112" y="2989034"/>
            <a:ext cx="392100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chemeClr val="bg1"/>
                </a:solidFill>
              </a:rPr>
              <a:t>1834</a:t>
            </a:r>
          </a:p>
        </p:txBody>
      </p:sp>
      <p:sp>
        <p:nvSpPr>
          <p:cNvPr id="9" name="OUR STORY"/>
          <p:cNvSpPr txBox="1"/>
          <p:nvPr/>
        </p:nvSpPr>
        <p:spPr>
          <a:xfrm>
            <a:off x="859536" y="631806"/>
            <a:ext cx="3758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OUR STORY</a:t>
            </a:r>
          </a:p>
        </p:txBody>
      </p:sp>
    </p:spTree>
    <p:extLst>
      <p:ext uri="{BB962C8B-B14F-4D97-AF65-F5344CB8AC3E}">
        <p14:creationId xmlns:p14="http://schemas.microsoft.com/office/powerpoint/2010/main" val="157034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ULB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17" name="OUR STORY"/>
          <p:cNvSpPr txBox="1"/>
          <p:nvPr/>
        </p:nvSpPr>
        <p:spPr>
          <a:xfrm>
            <a:off x="859536" y="512064"/>
            <a:ext cx="4741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599A"/>
                </a:solidFill>
              </a:rPr>
              <a:t>OUR VALUES</a:t>
            </a:r>
            <a:endParaRPr lang="en-US" sz="5400" dirty="0">
              <a:solidFill>
                <a:srgbClr val="00599A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86" y="1947458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i 6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9726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2400300"/>
          </a:xfrm>
          <a:prstGeom prst="rect">
            <a:avLst/>
          </a:prstGeom>
          <a:gradFill>
            <a:gsLst>
              <a:gs pos="0">
                <a:schemeClr val="bg1"/>
              </a:gs>
              <a:gs pos="99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Critical Thinking"/>
          <p:cNvSpPr>
            <a:spLocks noGrp="1"/>
          </p:cNvSpPr>
          <p:nvPr>
            <p:ph type="title"/>
          </p:nvPr>
        </p:nvSpPr>
        <p:spPr>
          <a:xfrm>
            <a:off x="520996" y="311962"/>
            <a:ext cx="11072290" cy="1474308"/>
          </a:xfrm>
          <a:prstGeom prst="roundRect">
            <a:avLst/>
          </a:prstGeom>
          <a:solidFill>
            <a:schemeClr val="bg1">
              <a:alpha val="8000"/>
            </a:schemeClr>
          </a:solidFill>
          <a:effectLst/>
        </p:spPr>
        <p:txBody>
          <a:bodyPr>
            <a:normAutofit/>
          </a:bodyPr>
          <a:lstStyle/>
          <a:p>
            <a:r>
              <a:rPr lang="en-US" sz="5400" dirty="0"/>
              <a:t>Critical Thinking and </a:t>
            </a:r>
            <a:r>
              <a:rPr lang="en-US" sz="5400" dirty="0">
                <a:solidFill>
                  <a:srgbClr val="00599A"/>
                </a:solidFill>
              </a:rPr>
              <a:t>free inquiry</a:t>
            </a:r>
          </a:p>
        </p:txBody>
      </p:sp>
    </p:spTree>
    <p:extLst>
      <p:ext uri="{BB962C8B-B14F-4D97-AF65-F5344CB8AC3E}">
        <p14:creationId xmlns:p14="http://schemas.microsoft.com/office/powerpoint/2010/main" val="83271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dirty="0"/>
              <a:t>Great </a:t>
            </a:r>
            <a:r>
              <a:rPr lang="fr-FR" sz="5400" dirty="0" err="1"/>
              <a:t>variety</a:t>
            </a:r>
            <a:r>
              <a:rPr lang="fr-FR" sz="5400" dirty="0"/>
              <a:t> of disciplines</a:t>
            </a:r>
          </a:p>
        </p:txBody>
      </p:sp>
    </p:spTree>
    <p:extLst>
      <p:ext uri="{BB962C8B-B14F-4D97-AF65-F5344CB8AC3E}">
        <p14:creationId xmlns:p14="http://schemas.microsoft.com/office/powerpoint/2010/main" val="184540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5 Nobel Prizes"/>
          <p:cNvSpPr txBox="1"/>
          <p:nvPr/>
        </p:nvSpPr>
        <p:spPr>
          <a:xfrm>
            <a:off x="20088" y="2013860"/>
            <a:ext cx="5337545" cy="2288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23900" dirty="0">
                <a:solidFill>
                  <a:srgbClr val="00599A"/>
                </a:solidFill>
              </a:rPr>
              <a:t>6</a:t>
            </a:r>
          </a:p>
          <a:p>
            <a:pPr algn="ctr">
              <a:lnSpc>
                <a:spcPts val="9000"/>
              </a:lnSpc>
            </a:pPr>
            <a:r>
              <a:rPr lang="en-US" sz="6000" dirty="0">
                <a:solidFill>
                  <a:srgbClr val="00599A"/>
                </a:solidFill>
              </a:rPr>
              <a:t>NOBEL PRIZES</a:t>
            </a:r>
            <a:endParaRPr lang="en-US" sz="6000" cap="all" dirty="0">
              <a:solidFill>
                <a:srgbClr val="00599A"/>
              </a:solidFill>
            </a:endParaRPr>
          </a:p>
        </p:txBody>
      </p:sp>
      <p:sp>
        <p:nvSpPr>
          <p:cNvPr id="16" name="Nobel prize for physics"/>
          <p:cNvSpPr txBox="1"/>
          <p:nvPr/>
        </p:nvSpPr>
        <p:spPr>
          <a:xfrm>
            <a:off x="20088" y="5057434"/>
            <a:ext cx="53375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599A"/>
                </a:solidFill>
              </a:rPr>
              <a:t>Denis Mukwege</a:t>
            </a:r>
            <a:endParaRPr lang="en-US" sz="2800" cap="all" dirty="0">
              <a:solidFill>
                <a:srgbClr val="00599A"/>
              </a:solidFill>
            </a:endParaRPr>
          </a:p>
          <a:p>
            <a:pPr algn="ctr"/>
            <a:r>
              <a:rPr lang="en-US" sz="2800" dirty="0">
                <a:solidFill>
                  <a:srgbClr val="00599A"/>
                </a:solidFill>
              </a:rPr>
              <a:t>2019 Nobel Peace Prize</a:t>
            </a:r>
            <a:endParaRPr lang="en-US" sz="4800" cap="all" dirty="0">
              <a:solidFill>
                <a:srgbClr val="00599A"/>
              </a:solidFill>
            </a:endParaRPr>
          </a:p>
        </p:txBody>
      </p:sp>
      <p:pic>
        <p:nvPicPr>
          <p:cNvPr id="3" name="Image 2" descr="Une image contenant complet, homme, signe, tenant&#10;&#10;Description générée automatiquement">
            <a:extLst>
              <a:ext uri="{FF2B5EF4-FFF2-40B4-BE49-F238E27FC236}">
                <a16:creationId xmlns:a16="http://schemas.microsoft.com/office/drawing/2014/main" id="{852EC892-AC3C-4159-9F45-4832BC70C3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6" t="813" r="42325"/>
          <a:stretch/>
        </p:blipFill>
        <p:spPr>
          <a:xfrm>
            <a:off x="5232400" y="0"/>
            <a:ext cx="695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4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</p:spPr>
      </p:pic>
      <p:sp>
        <p:nvSpPr>
          <p:cNvPr id="6" name="Rectangle 5"/>
          <p:cNvSpPr/>
          <p:nvPr/>
        </p:nvSpPr>
        <p:spPr>
          <a:xfrm>
            <a:off x="0" y="0"/>
            <a:ext cx="12192000" cy="3477986"/>
          </a:xfrm>
          <a:prstGeom prst="rect">
            <a:avLst/>
          </a:prstGeom>
          <a:gradFill>
            <a:gsLst>
              <a:gs pos="0">
                <a:srgbClr val="00599A">
                  <a:alpha val="67000"/>
                </a:srgbClr>
              </a:gs>
              <a:gs pos="99000">
                <a:srgbClr val="00599A">
                  <a:alpha val="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1628" y="250825"/>
            <a:ext cx="10515600" cy="1325563"/>
          </a:xfrm>
        </p:spPr>
        <p:txBody>
          <a:bodyPr>
            <a:normAutofit/>
          </a:bodyPr>
          <a:lstStyle/>
          <a:p>
            <a:r>
              <a:rPr lang="fr-FR" sz="5400" dirty="0">
                <a:solidFill>
                  <a:srgbClr val="FFC000"/>
                </a:solidFill>
              </a:rPr>
              <a:t>Solvay</a:t>
            </a:r>
            <a:r>
              <a:rPr lang="fr-FR" sz="5400" dirty="0"/>
              <a:t> Brussels </a:t>
            </a:r>
            <a:r>
              <a:rPr lang="fr-FR" sz="5400" dirty="0" err="1"/>
              <a:t>School</a:t>
            </a:r>
            <a:endParaRPr lang="fr-FR" sz="5400" dirty="0"/>
          </a:p>
        </p:txBody>
      </p:sp>
    </p:spTree>
    <p:extLst>
      <p:ext uri="{BB962C8B-B14F-4D97-AF65-F5344CB8AC3E}">
        <p14:creationId xmlns:p14="http://schemas.microsoft.com/office/powerpoint/2010/main" val="134314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8718" y="314210"/>
            <a:ext cx="4186292" cy="1325563"/>
          </a:xfrm>
        </p:spPr>
        <p:txBody>
          <a:bodyPr>
            <a:normAutofit/>
          </a:bodyPr>
          <a:lstStyle/>
          <a:p>
            <a:r>
              <a:rPr lang="fr-FR" sz="48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</a:t>
            </a:r>
            <a:r>
              <a:rPr lang="fr-FR" sz="480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capital city</a:t>
            </a:r>
            <a:endParaRPr lang="fr-FR" sz="4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5109409" y="1689123"/>
            <a:ext cx="5021179" cy="17398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  <a:tabLst>
                <a:tab pos="968375" algn="l"/>
              </a:tabLst>
            </a:pPr>
            <a:r>
              <a:rPr lang="fr-FR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1:20 </a:t>
            </a:r>
            <a:r>
              <a:rPr lang="fr-FR" sz="3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hour</a:t>
            </a:r>
            <a:r>
              <a:rPr lang="fr-FR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r>
              <a:rPr lang="fr-FR" sz="2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from</a:t>
            </a:r>
            <a:r>
              <a:rPr lang="fr-F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fr-FR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Paris</a:t>
            </a:r>
          </a:p>
          <a:p>
            <a:pPr>
              <a:lnSpc>
                <a:spcPct val="110000"/>
              </a:lnSpc>
              <a:tabLst>
                <a:tab pos="968375" algn="l"/>
              </a:tabLst>
            </a:pPr>
            <a:r>
              <a:rPr lang="fr-FR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2:10 </a:t>
            </a:r>
            <a:r>
              <a:rPr lang="fr-FR" sz="3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hours</a:t>
            </a:r>
            <a:r>
              <a:rPr lang="fr-FR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2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from</a:t>
            </a:r>
            <a:r>
              <a:rPr lang="fr-F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fr-FR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London</a:t>
            </a:r>
          </a:p>
          <a:p>
            <a:pPr>
              <a:lnSpc>
                <a:spcPct val="110000"/>
              </a:lnSpc>
              <a:tabLst>
                <a:tab pos="968375" algn="l"/>
                <a:tab pos="1190625" algn="l"/>
              </a:tabLst>
            </a:pPr>
            <a:r>
              <a:rPr lang="fr-FR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1:50 </a:t>
            </a:r>
            <a:r>
              <a:rPr lang="fr-FR" sz="3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hours</a:t>
            </a:r>
            <a:r>
              <a:rPr lang="fr-FR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2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from</a:t>
            </a:r>
            <a:r>
              <a:rPr lang="fr-F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fr-FR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Amsterdam &amp; Cologne</a:t>
            </a: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5022571" y="314210"/>
            <a:ext cx="62947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the </a:t>
            </a:r>
            <a:r>
              <a:rPr lang="fr-FR" sz="48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heart</a:t>
            </a:r>
            <a:r>
              <a:rPr lang="fr-FR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of Europe</a:t>
            </a:r>
          </a:p>
        </p:txBody>
      </p:sp>
    </p:spTree>
    <p:extLst>
      <p:ext uri="{BB962C8B-B14F-4D97-AF65-F5344CB8AC3E}">
        <p14:creationId xmlns:p14="http://schemas.microsoft.com/office/powerpoint/2010/main" val="154925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uiExpand="1" build="p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917"/>
          <a:stretch/>
        </p:blipFill>
        <p:spPr>
          <a:xfrm>
            <a:off x="0" y="-1"/>
            <a:ext cx="12192000" cy="6858001"/>
          </a:xfrm>
        </p:spPr>
      </p:pic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642" y="165653"/>
            <a:ext cx="7620001" cy="654538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31"/>
          <a:stretch/>
        </p:blipFill>
        <p:spPr>
          <a:xfrm>
            <a:off x="2417878" y="141522"/>
            <a:ext cx="6794677" cy="65453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31" t="24162" b="25184"/>
          <a:stretch/>
        </p:blipFill>
        <p:spPr>
          <a:xfrm>
            <a:off x="2430966" y="1747162"/>
            <a:ext cx="6794677" cy="331549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520" y="2873831"/>
            <a:ext cx="2857500" cy="28575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008E470-C742-4723-BA84-035F9F1451B7}"/>
              </a:ext>
            </a:extLst>
          </p:cNvPr>
          <p:cNvSpPr txBox="1"/>
          <p:nvPr/>
        </p:nvSpPr>
        <p:spPr>
          <a:xfrm>
            <a:off x="6794944" y="4839402"/>
            <a:ext cx="36030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800" b="1" dirty="0">
                <a:solidFill>
                  <a:srgbClr val="F47500"/>
                </a:solidFill>
              </a:rPr>
              <a:t>27%</a:t>
            </a:r>
          </a:p>
          <a:p>
            <a:r>
              <a:rPr lang="fr-BE" sz="3200" dirty="0">
                <a:solidFill>
                  <a:srgbClr val="F47500"/>
                </a:solidFill>
              </a:rPr>
              <a:t>International </a:t>
            </a:r>
            <a:r>
              <a:rPr lang="fr-BE" sz="3200" dirty="0" err="1">
                <a:solidFill>
                  <a:srgbClr val="F47500"/>
                </a:solidFill>
              </a:rPr>
              <a:t>students</a:t>
            </a:r>
            <a:endParaRPr lang="fr-BE" sz="3200" dirty="0">
              <a:solidFill>
                <a:srgbClr val="F475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C1F655F-EAB8-453E-A59F-C37B4DDC1E4B}"/>
              </a:ext>
            </a:extLst>
          </p:cNvPr>
          <p:cNvSpPr txBox="1"/>
          <p:nvPr/>
        </p:nvSpPr>
        <p:spPr>
          <a:xfrm rot="16200000">
            <a:off x="908305" y="3610475"/>
            <a:ext cx="22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0" b="1" dirty="0">
                <a:solidFill>
                  <a:srgbClr val="FAC187"/>
                </a:solidFill>
              </a:rPr>
              <a:t>40%</a:t>
            </a:r>
            <a:endParaRPr lang="fr-BE" sz="4000" dirty="0">
              <a:solidFill>
                <a:srgbClr val="FAC1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41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50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he School’s Story"/>
          <p:cNvSpPr txBox="1"/>
          <p:nvPr/>
        </p:nvSpPr>
        <p:spPr>
          <a:xfrm>
            <a:off x="359804" y="263894"/>
            <a:ext cx="6508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The School’s Story</a:t>
            </a:r>
          </a:p>
        </p:txBody>
      </p:sp>
      <p:pic>
        <p:nvPicPr>
          <p:cNvPr id="10" name="Picture E.Solvay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4864" y="1492879"/>
            <a:ext cx="5097136" cy="5365122"/>
          </a:xfrm>
          <a:prstGeom prst="rect">
            <a:avLst/>
          </a:prstGeom>
        </p:spPr>
      </p:pic>
      <p:sp>
        <p:nvSpPr>
          <p:cNvPr id="12" name="1904"/>
          <p:cNvSpPr txBox="1"/>
          <p:nvPr/>
        </p:nvSpPr>
        <p:spPr>
          <a:xfrm>
            <a:off x="0" y="1317380"/>
            <a:ext cx="64645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</a:rPr>
              <a:t>1903</a:t>
            </a:r>
          </a:p>
        </p:txBody>
      </p:sp>
      <p:sp>
        <p:nvSpPr>
          <p:cNvPr id="13" name="Ernest Solvay"/>
          <p:cNvSpPr txBox="1"/>
          <p:nvPr/>
        </p:nvSpPr>
        <p:spPr>
          <a:xfrm>
            <a:off x="7094864" y="0"/>
            <a:ext cx="5097136" cy="1499299"/>
          </a:xfrm>
          <a:prstGeom prst="rect">
            <a:avLst/>
          </a:prstGeom>
          <a:solidFill>
            <a:schemeClr val="tx1">
              <a:alpha val="63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Ernest Solvay</a:t>
            </a:r>
          </a:p>
        </p:txBody>
      </p:sp>
      <p:sp>
        <p:nvSpPr>
          <p:cNvPr id="7" name="Values"/>
          <p:cNvSpPr txBox="1"/>
          <p:nvPr/>
        </p:nvSpPr>
        <p:spPr>
          <a:xfrm>
            <a:off x="1" y="2894086"/>
            <a:ext cx="7315199" cy="3956672"/>
          </a:xfrm>
          <a:prstGeom prst="rect">
            <a:avLst/>
          </a:prstGeom>
          <a:solidFill>
            <a:schemeClr val="tx1">
              <a:alpha val="34000"/>
            </a:schemeClr>
          </a:solidFill>
        </p:spPr>
        <p:txBody>
          <a:bodyPr wrap="square" lIns="396000" rtlCol="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solidFill>
                  <a:schemeClr val="bg1"/>
                </a:solidFill>
              </a:rPr>
              <a:t>Science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solidFill>
                  <a:schemeClr val="bg1"/>
                </a:solidFill>
              </a:rPr>
              <a:t>Innovation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solidFill>
                  <a:schemeClr val="bg1"/>
                </a:solidFill>
              </a:rPr>
              <a:t>Leadership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solidFill>
                  <a:schemeClr val="bg1"/>
                </a:solidFill>
              </a:rPr>
              <a:t>Social </a:t>
            </a:r>
            <a:r>
              <a:rPr lang="en-US" sz="4400" dirty="0" err="1">
                <a:solidFill>
                  <a:schemeClr val="bg1"/>
                </a:solidFill>
              </a:rPr>
              <a:t>Responsability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31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2021305"/>
          </a:xfrm>
          <a:prstGeom prst="rect">
            <a:avLst/>
          </a:prstGeom>
          <a:gradFill>
            <a:gsLst>
              <a:gs pos="0">
                <a:schemeClr val="tx1"/>
              </a:gs>
              <a:gs pos="99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821636" y="516835"/>
            <a:ext cx="56092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fr-FR" sz="6000" dirty="0" err="1">
                <a:solidFill>
                  <a:schemeClr val="bg1"/>
                </a:solidFill>
              </a:rPr>
              <a:t>Curiosity</a:t>
            </a:r>
            <a:r>
              <a:rPr lang="fr-FR" sz="6000" dirty="0">
                <a:solidFill>
                  <a:schemeClr val="bg1"/>
                </a:solidFill>
              </a:rPr>
              <a:t> </a:t>
            </a:r>
            <a:r>
              <a:rPr lang="fr-FR" sz="6000" dirty="0" err="1">
                <a:solidFill>
                  <a:schemeClr val="bg1"/>
                </a:solidFill>
              </a:rPr>
              <a:t>driven</a:t>
            </a:r>
            <a:endParaRPr lang="fr-FR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69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White Paper B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095"/>
            <a:ext cx="12192000" cy="6864095"/>
          </a:xfrm>
          <a:prstGeom prst="rect">
            <a:avLst/>
          </a:prstGeom>
        </p:spPr>
      </p:pic>
      <p:sp>
        <p:nvSpPr>
          <p:cNvPr id="5" name="TXT Pionners"/>
          <p:cNvSpPr>
            <a:spLocks noGrp="1"/>
          </p:cNvSpPr>
          <p:nvPr>
            <p:ph type="title"/>
          </p:nvPr>
        </p:nvSpPr>
        <p:spPr>
          <a:xfrm>
            <a:off x="423531" y="258799"/>
            <a:ext cx="6859772" cy="1325563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accent2">
                    <a:lumMod val="50000"/>
                  </a:schemeClr>
                </a:solidFill>
              </a:rPr>
              <a:t>Our Values</a:t>
            </a:r>
          </a:p>
        </p:txBody>
      </p:sp>
    </p:spTree>
    <p:extLst>
      <p:ext uri="{BB962C8B-B14F-4D97-AF65-F5344CB8AC3E}">
        <p14:creationId xmlns:p14="http://schemas.microsoft.com/office/powerpoint/2010/main" val="246147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7950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6314" y="290621"/>
            <a:ext cx="69236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2"/>
                </a:solidFill>
                <a:effectLst>
                  <a:outerShdw dist="38100" dir="2700000" algn="tl" rotWithShape="0">
                    <a:schemeClr val="bg1"/>
                  </a:outerShdw>
                </a:effectLst>
              </a:rPr>
              <a:t>Entrepreneurial Spirit</a:t>
            </a:r>
          </a:p>
        </p:txBody>
      </p:sp>
    </p:spTree>
    <p:extLst>
      <p:ext uri="{BB962C8B-B14F-4D97-AF65-F5344CB8AC3E}">
        <p14:creationId xmlns:p14="http://schemas.microsoft.com/office/powerpoint/2010/main" val="150845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344" y="375758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  <a:effectLst>
                  <a:glow rad="1536700">
                    <a:schemeClr val="tx1">
                      <a:alpha val="19000"/>
                    </a:schemeClr>
                  </a:glow>
                </a:effectLst>
              </a:rPr>
              <a:t>Opportunity</a:t>
            </a:r>
            <a:r>
              <a:rPr lang="en-US" sz="5400" dirty="0">
                <a:effectLst>
                  <a:glow rad="1536700">
                    <a:schemeClr val="tx1">
                      <a:alpha val="19000"/>
                    </a:schemeClr>
                  </a:glow>
                </a:effectLst>
              </a:rPr>
              <a:t> </a:t>
            </a:r>
            <a:r>
              <a:rPr lang="en-US" sz="5400" dirty="0">
                <a:solidFill>
                  <a:schemeClr val="accent2"/>
                </a:solidFill>
                <a:effectLst>
                  <a:glow rad="1511300">
                    <a:schemeClr val="bg1">
                      <a:alpha val="15000"/>
                    </a:schemeClr>
                  </a:glow>
                </a:effectLst>
              </a:rPr>
              <a:t>for All</a:t>
            </a:r>
          </a:p>
        </p:txBody>
      </p:sp>
    </p:spTree>
    <p:extLst>
      <p:ext uri="{BB962C8B-B14F-4D97-AF65-F5344CB8AC3E}">
        <p14:creationId xmlns:p14="http://schemas.microsoft.com/office/powerpoint/2010/main" val="55253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ow black pencil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201213" cy="6858000"/>
          </a:xfrm>
          <a:prstGeom prst="rect">
            <a:avLst/>
          </a:prstGeom>
        </p:spPr>
      </p:pic>
      <p:pic>
        <p:nvPicPr>
          <p:cNvPr id="6" name="pencil oran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1212" cy="6858000"/>
          </a:xfrm>
          <a:prstGeom prst="rect">
            <a:avLst/>
          </a:prstGeom>
        </p:spPr>
      </p:pic>
      <p:sp>
        <p:nvSpPr>
          <p:cNvPr id="2" name="TXT RIGOR"/>
          <p:cNvSpPr/>
          <p:nvPr/>
        </p:nvSpPr>
        <p:spPr>
          <a:xfrm>
            <a:off x="512204" y="406652"/>
            <a:ext cx="115203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chemeClr val="accent2"/>
                </a:solidFill>
              </a:rPr>
              <a:t>OUTSTANDING</a:t>
            </a:r>
          </a:p>
          <a:p>
            <a:r>
              <a:rPr lang="en-US" sz="6000" dirty="0">
                <a:solidFill>
                  <a:prstClr val="white"/>
                </a:solidFill>
              </a:rPr>
              <a:t>RIGOR </a:t>
            </a:r>
            <a:r>
              <a:rPr lang="en-US" sz="4800" dirty="0">
                <a:solidFill>
                  <a:prstClr val="white"/>
                </a:solidFill>
              </a:rPr>
              <a:t>&amp;</a:t>
            </a:r>
            <a:r>
              <a:rPr lang="en-US" sz="6000" dirty="0">
                <a:solidFill>
                  <a:prstClr val="white"/>
                </a:solidFill>
              </a:rPr>
              <a:t> </a:t>
            </a:r>
            <a:r>
              <a:rPr lang="en-US" sz="6000" dirty="0">
                <a:solidFill>
                  <a:schemeClr val="bg1"/>
                </a:solidFill>
              </a:rPr>
              <a:t>DISCIPLINE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61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encil orange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31098"/>
            <a:ext cx="12201212" cy="5326902"/>
          </a:xfrm>
          <a:prstGeom prst="rect">
            <a:avLst/>
          </a:prstGeom>
        </p:spPr>
      </p:pic>
      <p:pic>
        <p:nvPicPr>
          <p:cNvPr id="7" name="pencils color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201210" cy="6858000"/>
          </a:xfrm>
          <a:prstGeom prst="rect">
            <a:avLst/>
          </a:prstGeom>
        </p:spPr>
      </p:pic>
      <p:sp>
        <p:nvSpPr>
          <p:cNvPr id="9" name="TXT MULTI DISCIPLINARY"/>
          <p:cNvSpPr txBox="1">
            <a:spLocks/>
          </p:cNvSpPr>
          <p:nvPr/>
        </p:nvSpPr>
        <p:spPr>
          <a:xfrm>
            <a:off x="4439092" y="1531098"/>
            <a:ext cx="77529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bg1"/>
                </a:solidFill>
              </a:rPr>
              <a:t>MULTI-DISCIPLINARY</a:t>
            </a:r>
          </a:p>
        </p:txBody>
      </p:sp>
    </p:spTree>
    <p:extLst>
      <p:ext uri="{BB962C8B-B14F-4D97-AF65-F5344CB8AC3E}">
        <p14:creationId xmlns:p14="http://schemas.microsoft.com/office/powerpoint/2010/main" val="160384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2"/>
          <p:cNvSpPr txBox="1"/>
          <p:nvPr/>
        </p:nvSpPr>
        <p:spPr>
          <a:xfrm>
            <a:off x="2441548" y="5369447"/>
            <a:ext cx="2436302" cy="144602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MASTERS</a:t>
            </a:r>
          </a:p>
        </p:txBody>
      </p:sp>
      <p:sp>
        <p:nvSpPr>
          <p:cNvPr id="12" name="TextBox 3"/>
          <p:cNvSpPr txBox="1"/>
          <p:nvPr/>
        </p:nvSpPr>
        <p:spPr>
          <a:xfrm>
            <a:off x="4879598" y="5369447"/>
            <a:ext cx="2436302" cy="144602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300" cap="all" dirty="0" err="1">
                <a:solidFill>
                  <a:schemeClr val="accent2"/>
                </a:solidFill>
              </a:rPr>
              <a:t>ADvanced</a:t>
            </a:r>
            <a:endParaRPr lang="en-US" sz="2300" cap="all" dirty="0">
              <a:solidFill>
                <a:schemeClr val="accent2"/>
              </a:solidFill>
            </a:endParaRPr>
          </a:p>
          <a:p>
            <a:pPr algn="ctr"/>
            <a:r>
              <a:rPr lang="en-US" sz="3200" dirty="0">
                <a:solidFill>
                  <a:schemeClr val="accent2"/>
                </a:solidFill>
              </a:rPr>
              <a:t>MASTERS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3" name="TextBox 4"/>
          <p:cNvSpPr txBox="1"/>
          <p:nvPr/>
        </p:nvSpPr>
        <p:spPr>
          <a:xfrm>
            <a:off x="7317648" y="5369447"/>
            <a:ext cx="2436302" cy="144602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4000" dirty="0">
                <a:solidFill>
                  <a:schemeClr val="accent2"/>
                </a:solidFill>
              </a:rPr>
              <a:t>PhD’s</a:t>
            </a:r>
          </a:p>
        </p:txBody>
      </p:sp>
      <p:sp>
        <p:nvSpPr>
          <p:cNvPr id="14" name="TextBox 5"/>
          <p:cNvSpPr txBox="1"/>
          <p:nvPr/>
        </p:nvSpPr>
        <p:spPr>
          <a:xfrm>
            <a:off x="9755698" y="5369447"/>
            <a:ext cx="2436302" cy="144602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200" cap="all" dirty="0">
                <a:solidFill>
                  <a:schemeClr val="accent2"/>
                </a:solidFill>
              </a:rPr>
              <a:t>EMBA </a:t>
            </a:r>
            <a:r>
              <a:rPr lang="en-US" sz="2000" cap="all" dirty="0">
                <a:solidFill>
                  <a:schemeClr val="accent2"/>
                </a:solidFill>
              </a:rPr>
              <a:t>&amp;</a:t>
            </a:r>
            <a:r>
              <a:rPr lang="en-US" sz="3200" cap="all" dirty="0">
                <a:solidFill>
                  <a:schemeClr val="accent2"/>
                </a:solidFill>
              </a:rPr>
              <a:t> Executive</a:t>
            </a:r>
          </a:p>
          <a:p>
            <a:pPr algn="ctr"/>
            <a:r>
              <a:rPr lang="en-US" sz="3200" cap="all" dirty="0">
                <a:solidFill>
                  <a:schemeClr val="accent2"/>
                </a:solidFill>
              </a:rPr>
              <a:t>Education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3498" y="5369447"/>
            <a:ext cx="2436302" cy="144602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BACHELORS</a:t>
            </a:r>
          </a:p>
        </p:txBody>
      </p:sp>
      <p:pic>
        <p:nvPicPr>
          <p:cNvPr id="5" name="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40971" cy="5326912"/>
          </a:xfrm>
          <a:prstGeom prst="rect">
            <a:avLst/>
          </a:prstGeom>
        </p:spPr>
      </p:pic>
      <p:pic>
        <p:nvPicPr>
          <p:cNvPr id="6" name="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9212" y="0"/>
            <a:ext cx="2440971" cy="5326912"/>
          </a:xfrm>
          <a:prstGeom prst="rect">
            <a:avLst/>
          </a:prstGeom>
        </p:spPr>
      </p:pic>
      <p:pic>
        <p:nvPicPr>
          <p:cNvPr id="7" name="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424" y="0"/>
            <a:ext cx="2440971" cy="5326912"/>
          </a:xfrm>
          <a:prstGeom prst="rect">
            <a:avLst/>
          </a:prstGeom>
        </p:spPr>
      </p:pic>
      <p:pic>
        <p:nvPicPr>
          <p:cNvPr id="8" name="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7636" y="0"/>
            <a:ext cx="2438062" cy="5326912"/>
          </a:xfrm>
          <a:prstGeom prst="rect">
            <a:avLst/>
          </a:prstGeom>
        </p:spPr>
      </p:pic>
      <p:pic>
        <p:nvPicPr>
          <p:cNvPr id="9" name="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938" y="0"/>
            <a:ext cx="2438062" cy="53269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138223" y="3721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20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Permanent focus on </a:t>
            </a:r>
            <a:r>
              <a:rPr lang="en-US" dirty="0">
                <a:solidFill>
                  <a:schemeClr val="accent2"/>
                </a:solidFill>
              </a:rPr>
              <a:t>Quality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142" y="2440468"/>
            <a:ext cx="3011048" cy="22371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83" y="3278084"/>
            <a:ext cx="3815142" cy="163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9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Cosmopolitan</a:t>
            </a:r>
            <a:r>
              <a:rPr lang="fr-FR" dirty="0"/>
              <a:t> &amp; </a:t>
            </a:r>
            <a:r>
              <a:rPr lang="fr-FR" dirty="0" err="1"/>
              <a:t>Multicultural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301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2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9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2475" y="64861"/>
            <a:ext cx="10515600" cy="1325563"/>
          </a:xfrm>
        </p:spPr>
        <p:txBody>
          <a:bodyPr/>
          <a:lstStyle/>
          <a:p>
            <a:r>
              <a:rPr lang="fr-FR" dirty="0"/>
              <a:t>Contact</a:t>
            </a:r>
          </a:p>
        </p:txBody>
      </p:sp>
      <p:sp>
        <p:nvSpPr>
          <p:cNvPr id="4" name="Rectangle 3"/>
          <p:cNvSpPr/>
          <p:nvPr/>
        </p:nvSpPr>
        <p:spPr>
          <a:xfrm>
            <a:off x="3737731" y="1019019"/>
            <a:ext cx="641486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696969"/>
                </a:solidFill>
                <a:latin typeface="Verdana" charset="0"/>
              </a:rPr>
              <a:t>Tamara SCHULLER</a:t>
            </a:r>
            <a:br>
              <a:rPr lang="fr-FR" dirty="0">
                <a:solidFill>
                  <a:srgbClr val="696969"/>
                </a:solidFill>
                <a:latin typeface="Verdana" charset="0"/>
              </a:rPr>
            </a:br>
            <a:r>
              <a:rPr lang="fr-FR" dirty="0">
                <a:solidFill>
                  <a:srgbClr val="696969"/>
                </a:solidFill>
                <a:latin typeface="Verdana" charset="0"/>
              </a:rPr>
              <a:t>Head of International Relations / </a:t>
            </a:r>
            <a:r>
              <a:rPr lang="fr-FR" dirty="0" err="1">
                <a:solidFill>
                  <a:srgbClr val="696969"/>
                </a:solidFill>
                <a:latin typeface="Verdana" charset="0"/>
              </a:rPr>
              <a:t>Outgoing</a:t>
            </a:r>
            <a:r>
              <a:rPr lang="fr-FR" dirty="0">
                <a:solidFill>
                  <a:srgbClr val="696969"/>
                </a:solidFill>
                <a:latin typeface="Verdana" charset="0"/>
              </a:rPr>
              <a:t> </a:t>
            </a:r>
            <a:r>
              <a:rPr lang="fr-FR" dirty="0" err="1">
                <a:solidFill>
                  <a:srgbClr val="696969"/>
                </a:solidFill>
                <a:latin typeface="Verdana" charset="0"/>
              </a:rPr>
              <a:t>Students</a:t>
            </a:r>
            <a:endParaRPr lang="fr-FR" dirty="0">
              <a:solidFill>
                <a:srgbClr val="696969"/>
              </a:solidFill>
              <a:latin typeface="Verdana" charset="0"/>
            </a:endParaRPr>
          </a:p>
          <a:p>
            <a:r>
              <a:rPr lang="fr-FR" dirty="0">
                <a:solidFill>
                  <a:srgbClr val="696969"/>
                </a:solidFill>
                <a:latin typeface="Verdana" charset="0"/>
              </a:rPr>
              <a:t>Building H, Room H.4.153</a:t>
            </a:r>
            <a:br>
              <a:rPr lang="fr-FR" dirty="0">
                <a:solidFill>
                  <a:srgbClr val="696969"/>
                </a:solidFill>
                <a:latin typeface="Verdana" charset="0"/>
              </a:rPr>
            </a:br>
            <a:r>
              <a:rPr lang="fr-FR" dirty="0">
                <a:solidFill>
                  <a:srgbClr val="696969"/>
                </a:solidFill>
                <a:latin typeface="Verdana" charset="0"/>
              </a:rPr>
              <a:t>50, av. F.D. Roosevelt - CP 135</a:t>
            </a:r>
            <a:br>
              <a:rPr lang="fr-FR" dirty="0">
                <a:solidFill>
                  <a:srgbClr val="696969"/>
                </a:solidFill>
                <a:latin typeface="Verdana" charset="0"/>
              </a:rPr>
            </a:br>
            <a:r>
              <a:rPr lang="fr-FR" dirty="0">
                <a:solidFill>
                  <a:srgbClr val="696969"/>
                </a:solidFill>
                <a:latin typeface="Verdana" charset="0"/>
              </a:rPr>
              <a:t>1050 Brussels</a:t>
            </a:r>
          </a:p>
          <a:p>
            <a:r>
              <a:rPr lang="fr-FR" dirty="0">
                <a:solidFill>
                  <a:srgbClr val="004896"/>
                </a:solidFill>
                <a:latin typeface="Verdana" charset="0"/>
                <a:hlinkClick r:id="rId2"/>
              </a:rPr>
              <a:t>tamara.schuller@ulb.be</a:t>
            </a:r>
            <a:br>
              <a:rPr lang="fr-FR" dirty="0">
                <a:solidFill>
                  <a:srgbClr val="696969"/>
                </a:solidFill>
                <a:latin typeface="Verdana" charset="0"/>
              </a:rPr>
            </a:br>
            <a:r>
              <a:rPr lang="fr-FR" dirty="0">
                <a:solidFill>
                  <a:srgbClr val="696969"/>
                </a:solidFill>
                <a:latin typeface="Verdana" charset="0"/>
              </a:rPr>
              <a:t>Tel: +32 (0)2 650.41.68</a:t>
            </a:r>
            <a:br>
              <a:rPr lang="fr-FR" dirty="0">
                <a:solidFill>
                  <a:srgbClr val="696969"/>
                </a:solidFill>
                <a:latin typeface="Verdana" charset="0"/>
              </a:rPr>
            </a:br>
            <a:endParaRPr lang="fr-FR" dirty="0">
              <a:solidFill>
                <a:srgbClr val="696969"/>
              </a:solidFill>
              <a:latin typeface="Verdana" charset="0"/>
            </a:endParaRPr>
          </a:p>
          <a:p>
            <a:endParaRPr lang="fr-FR" b="1" dirty="0">
              <a:solidFill>
                <a:srgbClr val="696969"/>
              </a:solidFill>
              <a:latin typeface="Verdana" charset="0"/>
            </a:endParaRPr>
          </a:p>
          <a:p>
            <a:r>
              <a:rPr lang="fr-FR" b="1" dirty="0">
                <a:solidFill>
                  <a:srgbClr val="696969"/>
                </a:solidFill>
                <a:latin typeface="Verdana" charset="0"/>
              </a:rPr>
              <a:t>Anne GEORGES</a:t>
            </a:r>
            <a:br>
              <a:rPr lang="fr-FR" dirty="0">
                <a:solidFill>
                  <a:srgbClr val="696969"/>
                </a:solidFill>
                <a:latin typeface="Verdana" charset="0"/>
              </a:rPr>
            </a:br>
            <a:r>
              <a:rPr lang="fr-FR" dirty="0" err="1">
                <a:solidFill>
                  <a:srgbClr val="696969"/>
                </a:solidFill>
                <a:latin typeface="Verdana" charset="0"/>
              </a:rPr>
              <a:t>Coordinator</a:t>
            </a:r>
            <a:r>
              <a:rPr lang="fr-FR" dirty="0">
                <a:solidFill>
                  <a:srgbClr val="696969"/>
                </a:solidFill>
                <a:latin typeface="Verdana" charset="0"/>
              </a:rPr>
              <a:t> / </a:t>
            </a:r>
            <a:r>
              <a:rPr lang="fr-FR" dirty="0" err="1">
                <a:solidFill>
                  <a:srgbClr val="696969"/>
                </a:solidFill>
                <a:latin typeface="Verdana" charset="0"/>
              </a:rPr>
              <a:t>Incoming</a:t>
            </a:r>
            <a:r>
              <a:rPr lang="fr-FR" dirty="0">
                <a:solidFill>
                  <a:srgbClr val="696969"/>
                </a:solidFill>
                <a:latin typeface="Verdana" charset="0"/>
              </a:rPr>
              <a:t> </a:t>
            </a:r>
            <a:r>
              <a:rPr lang="fr-FR" dirty="0" err="1">
                <a:solidFill>
                  <a:srgbClr val="696969"/>
                </a:solidFill>
                <a:latin typeface="Verdana" charset="0"/>
              </a:rPr>
              <a:t>Students</a:t>
            </a:r>
            <a:endParaRPr lang="fr-FR" dirty="0">
              <a:solidFill>
                <a:srgbClr val="696969"/>
              </a:solidFill>
              <a:latin typeface="Verdana" charset="0"/>
            </a:endParaRPr>
          </a:p>
          <a:p>
            <a:r>
              <a:rPr lang="fr-FR" dirty="0">
                <a:solidFill>
                  <a:srgbClr val="696969"/>
                </a:solidFill>
                <a:latin typeface="Verdana" charset="0"/>
              </a:rPr>
              <a:t>Building H, Room H.4.154</a:t>
            </a:r>
          </a:p>
          <a:p>
            <a:r>
              <a:rPr lang="fr-FR" dirty="0">
                <a:solidFill>
                  <a:srgbClr val="696969"/>
                </a:solidFill>
                <a:latin typeface="Verdana" charset="0"/>
              </a:rPr>
              <a:t>50, av. F.D. Roosevelt - CP 135</a:t>
            </a:r>
            <a:br>
              <a:rPr lang="fr-FR" dirty="0">
                <a:solidFill>
                  <a:srgbClr val="696969"/>
                </a:solidFill>
                <a:latin typeface="Verdana" charset="0"/>
              </a:rPr>
            </a:br>
            <a:r>
              <a:rPr lang="fr-FR" dirty="0">
                <a:solidFill>
                  <a:srgbClr val="696969"/>
                </a:solidFill>
                <a:latin typeface="Verdana" charset="0"/>
              </a:rPr>
              <a:t>1050 Brussels</a:t>
            </a:r>
          </a:p>
          <a:p>
            <a:r>
              <a:rPr lang="fr-FR" dirty="0">
                <a:solidFill>
                  <a:srgbClr val="004896"/>
                </a:solidFill>
                <a:latin typeface="Verdana" charset="0"/>
                <a:hlinkClick r:id="rId3"/>
              </a:rPr>
              <a:t>anne.georges@ulb.be</a:t>
            </a:r>
            <a:br>
              <a:rPr lang="fr-FR" dirty="0">
                <a:solidFill>
                  <a:srgbClr val="696969"/>
                </a:solidFill>
                <a:latin typeface="Verdana" charset="0"/>
              </a:rPr>
            </a:br>
            <a:r>
              <a:rPr lang="fr-FR" dirty="0">
                <a:solidFill>
                  <a:srgbClr val="696969"/>
                </a:solidFill>
                <a:latin typeface="Verdana" charset="0"/>
              </a:rPr>
              <a:t>Tel: +32 (0)2 650.45.76</a:t>
            </a:r>
            <a:br>
              <a:rPr lang="fr-FR" dirty="0">
                <a:solidFill>
                  <a:srgbClr val="696969"/>
                </a:solidFill>
                <a:latin typeface="Verdana" charset="0"/>
              </a:rPr>
            </a:br>
            <a:endParaRPr lang="fr-FR" b="0" i="0" dirty="0">
              <a:solidFill>
                <a:srgbClr val="696969"/>
              </a:solidFill>
              <a:effectLst/>
              <a:latin typeface="Verdana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26" y="3557945"/>
            <a:ext cx="2985256" cy="1991725"/>
          </a:xfrm>
          <a:prstGeom prst="rect">
            <a:avLst/>
          </a:prstGeom>
        </p:spPr>
      </p:pic>
      <p:pic>
        <p:nvPicPr>
          <p:cNvPr id="10" name="Image 9" descr="Une image contenant personne, intérieur, habits, cravate&#10;&#10;Description générée automatiquement">
            <a:extLst>
              <a:ext uri="{FF2B5EF4-FFF2-40B4-BE49-F238E27FC236}">
                <a16:creationId xmlns:a16="http://schemas.microsoft.com/office/drawing/2014/main" id="{98F35D77-FAE3-4331-A978-21F2AD9524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928"/>
          <a:stretch/>
        </p:blipFill>
        <p:spPr>
          <a:xfrm>
            <a:off x="447675" y="1114269"/>
            <a:ext cx="2985256" cy="224146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0C25D63-0C0C-43AA-B105-FB3651A8829D}"/>
              </a:ext>
            </a:extLst>
          </p:cNvPr>
          <p:cNvSpPr txBox="1"/>
          <p:nvPr/>
        </p:nvSpPr>
        <p:spPr>
          <a:xfrm>
            <a:off x="1119186" y="5943656"/>
            <a:ext cx="102679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alibri" charset="0"/>
              </a:rPr>
              <a:t>sbsem.ulb.be/international</a:t>
            </a:r>
            <a:r>
              <a:rPr lang="fr-BE" dirty="0"/>
              <a:t>		</a:t>
            </a:r>
            <a:r>
              <a:rPr lang="fr-BE" sz="2800" dirty="0" err="1"/>
              <a:t>SolvayInternational</a:t>
            </a:r>
            <a:r>
              <a:rPr lang="fr-BE" sz="2800" dirty="0"/>
              <a:t> </a:t>
            </a:r>
          </a:p>
          <a:p>
            <a:endParaRPr lang="fr-BE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41B9C57-5D5D-4A40-B688-6BA95C8FA1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411" y="5963825"/>
            <a:ext cx="485775" cy="485775"/>
          </a:xfrm>
          <a:prstGeom prst="rect">
            <a:avLst/>
          </a:prstGeom>
        </p:spPr>
      </p:pic>
      <p:pic>
        <p:nvPicPr>
          <p:cNvPr id="11" name="Image 10" descr="Une image contenant dessin&#10;&#10;Description générée automatiquement">
            <a:extLst>
              <a:ext uri="{FF2B5EF4-FFF2-40B4-BE49-F238E27FC236}">
                <a16:creationId xmlns:a16="http://schemas.microsoft.com/office/drawing/2014/main" id="{A2878A13-36AB-4731-BF66-2DE411BBC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5952506"/>
            <a:ext cx="485775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6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27746"/>
            <a:ext cx="12192001" cy="5430253"/>
          </a:xfrm>
          <a:prstGeom prst="rect">
            <a:avLst/>
          </a:prstGeo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453190" y="102184"/>
            <a:ext cx="10515600" cy="1325563"/>
          </a:xfrm>
        </p:spPr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European</a:t>
            </a:r>
            <a:r>
              <a:rPr lang="fr-FR" dirty="0"/>
              <a:t> Institutions &amp; NATO</a:t>
            </a:r>
          </a:p>
        </p:txBody>
      </p:sp>
    </p:spTree>
    <p:extLst>
      <p:ext uri="{BB962C8B-B14F-4D97-AF65-F5344CB8AC3E}">
        <p14:creationId xmlns:p14="http://schemas.microsoft.com/office/powerpoint/2010/main" val="35367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0783" y="158394"/>
            <a:ext cx="10515600" cy="1325563"/>
          </a:xfrm>
        </p:spPr>
        <p:txBody>
          <a:bodyPr/>
          <a:lstStyle/>
          <a:p>
            <a:r>
              <a:rPr lang="fr-FR" dirty="0"/>
              <a:t>International corporations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6650" y="3012636"/>
            <a:ext cx="888793" cy="88879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8275" y="4289418"/>
            <a:ext cx="888793" cy="88879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3117" y="3012636"/>
            <a:ext cx="888793" cy="88879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5319" y="5624336"/>
            <a:ext cx="888793" cy="888793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057" y="4289418"/>
            <a:ext cx="888793" cy="88879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984" y="3012636"/>
            <a:ext cx="888793" cy="88879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983" y="5624336"/>
            <a:ext cx="888793" cy="888793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3783" y="1677719"/>
            <a:ext cx="888793" cy="88879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0230" y="4289418"/>
            <a:ext cx="888793" cy="88879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985" y="1677719"/>
            <a:ext cx="888793" cy="88879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0183" y="3012636"/>
            <a:ext cx="888793" cy="88879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983" y="1677719"/>
            <a:ext cx="888793" cy="88879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0783" y="1677719"/>
            <a:ext cx="888793" cy="88879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183" y="1677719"/>
            <a:ext cx="888793" cy="88879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2518" y="3012636"/>
            <a:ext cx="888793" cy="87990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1093" y="5624336"/>
            <a:ext cx="888793" cy="888793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583" y="1677719"/>
            <a:ext cx="888793" cy="888793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584" y="3012636"/>
            <a:ext cx="888793" cy="888793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2" y="5624336"/>
            <a:ext cx="888793" cy="888793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383" y="1677719"/>
            <a:ext cx="888793" cy="888793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0666" y="4289418"/>
            <a:ext cx="888793" cy="888793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658" y="5624336"/>
            <a:ext cx="888793" cy="888793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3206" y="5624336"/>
            <a:ext cx="888793" cy="888793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013" y="4289418"/>
            <a:ext cx="888793" cy="888793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2621" y="4289418"/>
            <a:ext cx="888793" cy="888793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771" y="5624336"/>
            <a:ext cx="888793" cy="888793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6383" y="1677719"/>
            <a:ext cx="888793" cy="888793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7839" y="4289418"/>
            <a:ext cx="888793" cy="888793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884" y="4289418"/>
            <a:ext cx="888793" cy="879905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9545" y="5624336"/>
            <a:ext cx="888793" cy="888793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5448" y="4289418"/>
            <a:ext cx="888793" cy="888793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884" y="5624336"/>
            <a:ext cx="888793" cy="888793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051" y="3012636"/>
            <a:ext cx="888793" cy="888793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3716" y="3012636"/>
            <a:ext cx="888793" cy="888793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183" y="1677719"/>
            <a:ext cx="888793" cy="888793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249" y="3012636"/>
            <a:ext cx="888793" cy="88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Belgian</a:t>
            </a:r>
            <a:r>
              <a:rPr lang="fr-FR" dirty="0">
                <a:solidFill>
                  <a:schemeClr val="bg1"/>
                </a:solidFill>
              </a:rPr>
              <a:t> culture</a:t>
            </a:r>
          </a:p>
        </p:txBody>
      </p:sp>
    </p:spTree>
    <p:extLst>
      <p:ext uri="{BB962C8B-B14F-4D97-AF65-F5344CB8AC3E}">
        <p14:creationId xmlns:p14="http://schemas.microsoft.com/office/powerpoint/2010/main" val="159112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99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2192000" cy="2021305"/>
          </a:xfrm>
          <a:prstGeom prst="rect">
            <a:avLst/>
          </a:prstGeom>
          <a:gradFill>
            <a:gsLst>
              <a:gs pos="0">
                <a:schemeClr val="tx1"/>
              </a:gs>
              <a:gs pos="99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838200" y="397782"/>
            <a:ext cx="10515600" cy="1218747"/>
          </a:xfrm>
        </p:spPr>
        <p:txBody>
          <a:bodyPr>
            <a:norm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Iconic</a:t>
            </a:r>
            <a:r>
              <a:rPr lang="fr-FR" dirty="0">
                <a:solidFill>
                  <a:schemeClr val="bg1"/>
                </a:solidFill>
              </a:rPr>
              <a:t> places</a:t>
            </a:r>
          </a:p>
        </p:txBody>
      </p:sp>
    </p:spTree>
    <p:extLst>
      <p:ext uri="{BB962C8B-B14F-4D97-AF65-F5344CB8AC3E}">
        <p14:creationId xmlns:p14="http://schemas.microsoft.com/office/powerpoint/2010/main" val="69367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43000" y="156577"/>
            <a:ext cx="10515600" cy="1325563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Fiesta </a:t>
            </a:r>
            <a:r>
              <a:rPr lang="fr-FR">
                <a:solidFill>
                  <a:schemeClr val="bg1"/>
                </a:solidFill>
              </a:rPr>
              <a:t>&amp; festivals!!!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03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602</Words>
  <Application>Microsoft Office PowerPoint</Application>
  <PresentationFormat>Grand écran</PresentationFormat>
  <Paragraphs>138</Paragraphs>
  <Slides>42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7" baseType="lpstr">
      <vt:lpstr>Arial</vt:lpstr>
      <vt:lpstr>Calibri</vt:lpstr>
      <vt:lpstr>Trebuchet MS</vt:lpstr>
      <vt:lpstr>Verdana</vt:lpstr>
      <vt:lpstr>Office Theme</vt:lpstr>
      <vt:lpstr>Présentation PowerPoint</vt:lpstr>
      <vt:lpstr>Central location in Europe</vt:lpstr>
      <vt:lpstr>A capital city</vt:lpstr>
      <vt:lpstr>Cosmopolitan &amp; Multicultural</vt:lpstr>
      <vt:lpstr>The European Institutions &amp; NATO</vt:lpstr>
      <vt:lpstr>International corporations</vt:lpstr>
      <vt:lpstr>Belgian culture</vt:lpstr>
      <vt:lpstr>Iconic places</vt:lpstr>
      <vt:lpstr>Fiesta &amp; festivals!!!</vt:lpstr>
      <vt:lpstr>Among others!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Learning Abroad</vt:lpstr>
      <vt:lpstr>Présentation PowerPoint</vt:lpstr>
      <vt:lpstr>EXPERIENCE REAL LIFE BUSINESS  with Solvay Business Game</vt:lpstr>
      <vt:lpstr>Présentation PowerPoint</vt:lpstr>
      <vt:lpstr>Welcome !</vt:lpstr>
      <vt:lpstr>Orientation week</vt:lpstr>
      <vt:lpstr>ULB: Université libre de Bruxelles</vt:lpstr>
      <vt:lpstr>Présentation PowerPoint</vt:lpstr>
      <vt:lpstr>Présentation PowerPoint</vt:lpstr>
      <vt:lpstr>Présentation PowerPoint</vt:lpstr>
      <vt:lpstr>Critical Thinking and free inquiry</vt:lpstr>
      <vt:lpstr>Great variety of disciplines</vt:lpstr>
      <vt:lpstr>Présentation PowerPoint</vt:lpstr>
      <vt:lpstr>Solvay Brussels School</vt:lpstr>
      <vt:lpstr>Présentation PowerPoint</vt:lpstr>
      <vt:lpstr>Présentation PowerPoint</vt:lpstr>
      <vt:lpstr>Présentation PowerPoint</vt:lpstr>
      <vt:lpstr>Our Values</vt:lpstr>
      <vt:lpstr>Présentation PowerPoint</vt:lpstr>
      <vt:lpstr>Opportunity for All</vt:lpstr>
      <vt:lpstr>Présentation PowerPoint</vt:lpstr>
      <vt:lpstr>Présentation PowerPoint</vt:lpstr>
      <vt:lpstr>Présentation PowerPoint</vt:lpstr>
      <vt:lpstr>Permanent focus on Quality</vt:lpstr>
      <vt:lpstr>Présentation PowerPoint</vt:lpstr>
      <vt:lpstr>Présentation PowerPoint</vt:lpstr>
      <vt:lpstr>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Jimmy De Bock</dc:creator>
  <cp:lastModifiedBy>SCHULLER Tamara</cp:lastModifiedBy>
  <cp:revision>428</cp:revision>
  <cp:lastPrinted>2017-09-12T19:47:11Z</cp:lastPrinted>
  <dcterms:created xsi:type="dcterms:W3CDTF">2016-03-04T08:21:55Z</dcterms:created>
  <dcterms:modified xsi:type="dcterms:W3CDTF">2023-06-12T11:40:42Z</dcterms:modified>
</cp:coreProperties>
</file>